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7" r:id="rId4"/>
  </p:sldMasterIdLst>
  <p:notesMasterIdLst>
    <p:notesMasterId r:id="rId35"/>
  </p:notesMasterIdLst>
  <p:handoutMasterIdLst>
    <p:handoutMasterId r:id="rId36"/>
  </p:handoutMasterIdLst>
  <p:sldIdLst>
    <p:sldId id="520" r:id="rId5"/>
    <p:sldId id="521" r:id="rId6"/>
    <p:sldId id="522"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51" r:id="rId31"/>
    <p:sldId id="552" r:id="rId32"/>
    <p:sldId id="553" r:id="rId33"/>
    <p:sldId id="554" r:id="rId3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iss, Maryanne" initials="WM" lastIdx="25"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C2C"/>
    <a:srgbClr val="323232"/>
    <a:srgbClr val="373737"/>
    <a:srgbClr val="4BBB87"/>
    <a:srgbClr val="FFCF41"/>
    <a:srgbClr val="6659B0"/>
    <a:srgbClr val="4297B4"/>
    <a:srgbClr val="7F7F7F"/>
    <a:srgbClr val="005C91"/>
    <a:srgbClr val="CF91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03" autoAdjust="0"/>
    <p:restoredTop sz="94294" autoAdjust="0"/>
  </p:normalViewPr>
  <p:slideViewPr>
    <p:cSldViewPr>
      <p:cViewPr varScale="1">
        <p:scale>
          <a:sx n="108" d="100"/>
          <a:sy n="108" d="100"/>
        </p:scale>
        <p:origin x="656" y="200"/>
      </p:cViewPr>
      <p:guideLst>
        <p:guide orient="horz" pos="2160"/>
        <p:guide pos="3840"/>
      </p:guideLst>
    </p:cSldViewPr>
  </p:slideViewPr>
  <p:outlineViewPr>
    <p:cViewPr>
      <p:scale>
        <a:sx n="33" d="100"/>
        <a:sy n="33" d="100"/>
      </p:scale>
      <p:origin x="0" y="38896"/>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59" d="100"/>
          <a:sy n="59" d="100"/>
        </p:scale>
        <p:origin x="3038" y="51"/>
      </p:cViewPr>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commentAuthors" Target="commentAuthors.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E6BAE7-B68C-4665-B098-BDD450B4A0A8}" type="doc">
      <dgm:prSet loTypeId="urn:microsoft.com/office/officeart/2005/8/layout/chevron1" loCatId="process" qsTypeId="urn:microsoft.com/office/officeart/2005/8/quickstyle/simple1" qsCatId="simple" csTypeId="urn:microsoft.com/office/officeart/2005/8/colors/colorful3" csCatId="colorful" phldr="1"/>
      <dgm:spPr/>
    </dgm:pt>
    <dgm:pt modelId="{A3701CC6-E227-4C3B-BFB6-AED98E9451FF}">
      <dgm:prSet phldrT="[Text]" custT="1"/>
      <dgm:spPr/>
      <dgm:t>
        <a:bodyPr/>
        <a:lstStyle/>
        <a:p>
          <a:r>
            <a:rPr lang="en-US" sz="1900" dirty="0">
              <a:latin typeface="Arial" panose="020B0604020202020204" pitchFamily="34" charset="0"/>
              <a:cs typeface="Arial" panose="020B0604020202020204" pitchFamily="34" charset="0"/>
            </a:rPr>
            <a:t>2012: Communicate to Constituents</a:t>
          </a:r>
        </a:p>
      </dgm:t>
    </dgm:pt>
    <dgm:pt modelId="{D482F841-1D42-46A6-A730-6EB4E9D99013}" type="parTrans" cxnId="{E4CA4754-0085-497F-AD87-963019BF4025}">
      <dgm:prSet/>
      <dgm:spPr/>
      <dgm:t>
        <a:bodyPr/>
        <a:lstStyle/>
        <a:p>
          <a:endParaRPr lang="en-US"/>
        </a:p>
      </dgm:t>
    </dgm:pt>
    <dgm:pt modelId="{6A293BE4-71EB-4109-8A85-DF39C3FD2C70}" type="sibTrans" cxnId="{E4CA4754-0085-497F-AD87-963019BF4025}">
      <dgm:prSet/>
      <dgm:spPr/>
      <dgm:t>
        <a:bodyPr/>
        <a:lstStyle/>
        <a:p>
          <a:endParaRPr lang="en-US"/>
        </a:p>
      </dgm:t>
    </dgm:pt>
    <dgm:pt modelId="{C53A4046-F97F-439E-8A46-723CFAF07F53}">
      <dgm:prSet phldrT="[Text]"/>
      <dgm:spPr/>
      <dgm:t>
        <a:bodyPr/>
        <a:lstStyle/>
        <a:p>
          <a:r>
            <a:rPr lang="en-US" dirty="0">
              <a:latin typeface="Arial" panose="020B0604020202020204" pitchFamily="34" charset="0"/>
              <a:cs typeface="Arial" panose="020B0604020202020204" pitchFamily="34" charset="0"/>
            </a:rPr>
            <a:t>2013: Feedback from ABET IAC and AAC</a:t>
          </a:r>
        </a:p>
      </dgm:t>
    </dgm:pt>
    <dgm:pt modelId="{E0360719-8FDB-47EF-9A8E-C63F26B34D1E}" type="parTrans" cxnId="{8E6D1FB2-31C1-47BD-B917-CD9F13148E21}">
      <dgm:prSet/>
      <dgm:spPr/>
      <dgm:t>
        <a:bodyPr/>
        <a:lstStyle/>
        <a:p>
          <a:endParaRPr lang="en-US"/>
        </a:p>
      </dgm:t>
    </dgm:pt>
    <dgm:pt modelId="{C8F63FC7-E104-4D00-A00C-375E6FC14907}" type="sibTrans" cxnId="{8E6D1FB2-31C1-47BD-B917-CD9F13148E21}">
      <dgm:prSet/>
      <dgm:spPr/>
      <dgm:t>
        <a:bodyPr/>
        <a:lstStyle/>
        <a:p>
          <a:endParaRPr lang="en-US"/>
        </a:p>
      </dgm:t>
    </dgm:pt>
    <dgm:pt modelId="{14D14C52-134D-40B2-BD4D-9AC94A803E3B}">
      <dgm:prSet phldrT="[Text]"/>
      <dgm:spPr/>
      <dgm:t>
        <a:bodyPr/>
        <a:lstStyle/>
        <a:p>
          <a:r>
            <a:rPr lang="en-US" dirty="0">
              <a:latin typeface="Arial" panose="020B0604020202020204" pitchFamily="34" charset="0"/>
              <a:cs typeface="Arial" panose="020B0604020202020204" pitchFamily="34" charset="0"/>
            </a:rPr>
            <a:t>2013: </a:t>
          </a:r>
          <a:r>
            <a:rPr lang="en-US" dirty="0" smtClean="0">
              <a:latin typeface="Arial" panose="020B0604020202020204" pitchFamily="34" charset="0"/>
              <a:cs typeface="Arial" panose="020B0604020202020204" pitchFamily="34" charset="0"/>
            </a:rPr>
            <a:t>Task </a:t>
          </a:r>
          <a:r>
            <a:rPr lang="en-US" dirty="0">
              <a:latin typeface="Arial" panose="020B0604020202020204" pitchFamily="34" charset="0"/>
              <a:cs typeface="Arial" panose="020B0604020202020204" pitchFamily="34" charset="0"/>
            </a:rPr>
            <a:t>Force presented findings to full EAC</a:t>
          </a:r>
        </a:p>
      </dgm:t>
    </dgm:pt>
    <dgm:pt modelId="{DE02CD7C-2468-46D8-B522-1D0244B986AB}" type="parTrans" cxnId="{3DCF5E8D-0823-4496-9630-084E69F192EE}">
      <dgm:prSet/>
      <dgm:spPr/>
      <dgm:t>
        <a:bodyPr/>
        <a:lstStyle/>
        <a:p>
          <a:endParaRPr lang="en-US"/>
        </a:p>
      </dgm:t>
    </dgm:pt>
    <dgm:pt modelId="{FD6992FF-2F90-4176-AD53-2A8D63B3F262}" type="sibTrans" cxnId="{3DCF5E8D-0823-4496-9630-084E69F192EE}">
      <dgm:prSet/>
      <dgm:spPr/>
      <dgm:t>
        <a:bodyPr/>
        <a:lstStyle/>
        <a:p>
          <a:endParaRPr lang="en-US"/>
        </a:p>
      </dgm:t>
    </dgm:pt>
    <dgm:pt modelId="{29F05428-198E-4D25-B9E3-A01C81D2025A}">
      <dgm:prSet phldrT="[Text]"/>
      <dgm:spPr/>
      <dgm:t>
        <a:bodyPr/>
        <a:lstStyle/>
        <a:p>
          <a:r>
            <a:rPr lang="en-US" dirty="0">
              <a:latin typeface="Arial" panose="020B0604020202020204" pitchFamily="34" charset="0"/>
              <a:cs typeface="Arial" panose="020B0604020202020204" pitchFamily="34" charset="0"/>
            </a:rPr>
            <a:t>2013: </a:t>
          </a:r>
          <a:r>
            <a:rPr lang="en-US" dirty="0" smtClean="0">
              <a:latin typeface="Arial" panose="020B0604020202020204" pitchFamily="34" charset="0"/>
              <a:cs typeface="Arial" panose="020B0604020202020204" pitchFamily="34" charset="0"/>
            </a:rPr>
            <a:t>Criteria </a:t>
          </a:r>
          <a:r>
            <a:rPr lang="en-US" dirty="0">
              <a:latin typeface="Arial" panose="020B0604020202020204" pitchFamily="34" charset="0"/>
              <a:cs typeface="Arial" panose="020B0604020202020204" pitchFamily="34" charset="0"/>
            </a:rPr>
            <a:t>Committee began work on findings</a:t>
          </a:r>
        </a:p>
      </dgm:t>
    </dgm:pt>
    <dgm:pt modelId="{FA3EB915-85A3-488D-B39B-E2779A7DA898}" type="parTrans" cxnId="{19730C8C-1525-4637-BAAB-0734E5221B40}">
      <dgm:prSet/>
      <dgm:spPr/>
      <dgm:t>
        <a:bodyPr/>
        <a:lstStyle/>
        <a:p>
          <a:endParaRPr lang="en-US"/>
        </a:p>
      </dgm:t>
    </dgm:pt>
    <dgm:pt modelId="{06F179D9-CB39-4727-9033-C309CFD24C32}" type="sibTrans" cxnId="{19730C8C-1525-4637-BAAB-0734E5221B40}">
      <dgm:prSet/>
      <dgm:spPr/>
      <dgm:t>
        <a:bodyPr/>
        <a:lstStyle/>
        <a:p>
          <a:endParaRPr lang="en-US"/>
        </a:p>
      </dgm:t>
    </dgm:pt>
    <dgm:pt modelId="{7CF86C6C-222B-441F-A37B-460EC3E255EF}" type="pres">
      <dgm:prSet presAssocID="{1AE6BAE7-B68C-4665-B098-BDD450B4A0A8}" presName="Name0" presStyleCnt="0">
        <dgm:presLayoutVars>
          <dgm:dir/>
          <dgm:animLvl val="lvl"/>
          <dgm:resizeHandles val="exact"/>
        </dgm:presLayoutVars>
      </dgm:prSet>
      <dgm:spPr/>
    </dgm:pt>
    <dgm:pt modelId="{DEA95E43-5484-466F-8CD9-A6FC3CEB3033}" type="pres">
      <dgm:prSet presAssocID="{A3701CC6-E227-4C3B-BFB6-AED98E9451FF}" presName="parTxOnly" presStyleLbl="node1" presStyleIdx="0" presStyleCnt="4" custLinFactY="-14976" custLinFactNeighborX="-1718" custLinFactNeighborY="-100000">
        <dgm:presLayoutVars>
          <dgm:chMax val="0"/>
          <dgm:chPref val="0"/>
          <dgm:bulletEnabled val="1"/>
        </dgm:presLayoutVars>
      </dgm:prSet>
      <dgm:spPr/>
      <dgm:t>
        <a:bodyPr/>
        <a:lstStyle/>
        <a:p>
          <a:endParaRPr lang="en-US"/>
        </a:p>
      </dgm:t>
    </dgm:pt>
    <dgm:pt modelId="{ECF03952-140A-4339-84C1-3874B53AA9CB}" type="pres">
      <dgm:prSet presAssocID="{6A293BE4-71EB-4109-8A85-DF39C3FD2C70}" presName="parTxOnlySpace" presStyleCnt="0"/>
      <dgm:spPr/>
    </dgm:pt>
    <dgm:pt modelId="{EE1B119D-6F32-4E6B-B1A6-62233DEE2FAA}" type="pres">
      <dgm:prSet presAssocID="{C53A4046-F97F-439E-8A46-723CFAF07F53}" presName="parTxOnly" presStyleLbl="node1" presStyleIdx="1" presStyleCnt="4" custLinFactY="-12030" custLinFactNeighborX="22028" custLinFactNeighborY="-100000">
        <dgm:presLayoutVars>
          <dgm:chMax val="0"/>
          <dgm:chPref val="0"/>
          <dgm:bulletEnabled val="1"/>
        </dgm:presLayoutVars>
      </dgm:prSet>
      <dgm:spPr/>
      <dgm:t>
        <a:bodyPr/>
        <a:lstStyle/>
        <a:p>
          <a:endParaRPr lang="en-US"/>
        </a:p>
      </dgm:t>
    </dgm:pt>
    <dgm:pt modelId="{5BC2D837-A1E7-4751-B800-A06B925E9F8E}" type="pres">
      <dgm:prSet presAssocID="{C8F63FC7-E104-4D00-A00C-375E6FC14907}" presName="parTxOnlySpace" presStyleCnt="0"/>
      <dgm:spPr/>
    </dgm:pt>
    <dgm:pt modelId="{63527B17-3414-4192-A20E-0E926C463F30}" type="pres">
      <dgm:prSet presAssocID="{14D14C52-134D-40B2-BD4D-9AC94A803E3B}" presName="parTxOnly" presStyleLbl="node1" presStyleIdx="2" presStyleCnt="4" custLinFactY="-12030" custLinFactNeighborX="25174" custLinFactNeighborY="-100000">
        <dgm:presLayoutVars>
          <dgm:chMax val="0"/>
          <dgm:chPref val="0"/>
          <dgm:bulletEnabled val="1"/>
        </dgm:presLayoutVars>
      </dgm:prSet>
      <dgm:spPr/>
      <dgm:t>
        <a:bodyPr/>
        <a:lstStyle/>
        <a:p>
          <a:endParaRPr lang="en-US"/>
        </a:p>
      </dgm:t>
    </dgm:pt>
    <dgm:pt modelId="{E49CFA82-24A8-4754-B207-718D98DA64C6}" type="pres">
      <dgm:prSet presAssocID="{FD6992FF-2F90-4176-AD53-2A8D63B3F262}" presName="parTxOnlySpace" presStyleCnt="0"/>
      <dgm:spPr/>
    </dgm:pt>
    <dgm:pt modelId="{3851DF6F-12D8-43EF-8617-5F0005BF648E}" type="pres">
      <dgm:prSet presAssocID="{29F05428-198E-4D25-B9E3-A01C81D2025A}" presName="parTxOnly" presStyleLbl="node1" presStyleIdx="3" presStyleCnt="4" custLinFactY="-12030" custLinFactNeighborX="1718" custLinFactNeighborY="-100000">
        <dgm:presLayoutVars>
          <dgm:chMax val="0"/>
          <dgm:chPref val="0"/>
          <dgm:bulletEnabled val="1"/>
        </dgm:presLayoutVars>
      </dgm:prSet>
      <dgm:spPr/>
      <dgm:t>
        <a:bodyPr/>
        <a:lstStyle/>
        <a:p>
          <a:endParaRPr lang="en-US"/>
        </a:p>
      </dgm:t>
    </dgm:pt>
  </dgm:ptLst>
  <dgm:cxnLst>
    <dgm:cxn modelId="{E4CA4754-0085-497F-AD87-963019BF4025}" srcId="{1AE6BAE7-B68C-4665-B098-BDD450B4A0A8}" destId="{A3701CC6-E227-4C3B-BFB6-AED98E9451FF}" srcOrd="0" destOrd="0" parTransId="{D482F841-1D42-46A6-A730-6EB4E9D99013}" sibTransId="{6A293BE4-71EB-4109-8A85-DF39C3FD2C70}"/>
    <dgm:cxn modelId="{0049CFA9-DC95-4D44-A8D0-336127F0E3DA}" type="presOf" srcId="{1AE6BAE7-B68C-4665-B098-BDD450B4A0A8}" destId="{7CF86C6C-222B-441F-A37B-460EC3E255EF}" srcOrd="0" destOrd="0" presId="urn:microsoft.com/office/officeart/2005/8/layout/chevron1"/>
    <dgm:cxn modelId="{19730C8C-1525-4637-BAAB-0734E5221B40}" srcId="{1AE6BAE7-B68C-4665-B098-BDD450B4A0A8}" destId="{29F05428-198E-4D25-B9E3-A01C81D2025A}" srcOrd="3" destOrd="0" parTransId="{FA3EB915-85A3-488D-B39B-E2779A7DA898}" sibTransId="{06F179D9-CB39-4727-9033-C309CFD24C32}"/>
    <dgm:cxn modelId="{3DCF5E8D-0823-4496-9630-084E69F192EE}" srcId="{1AE6BAE7-B68C-4665-B098-BDD450B4A0A8}" destId="{14D14C52-134D-40B2-BD4D-9AC94A803E3B}" srcOrd="2" destOrd="0" parTransId="{DE02CD7C-2468-46D8-B522-1D0244B986AB}" sibTransId="{FD6992FF-2F90-4176-AD53-2A8D63B3F262}"/>
    <dgm:cxn modelId="{35B011EF-D727-407D-AF15-128738F1D9B0}" type="presOf" srcId="{C53A4046-F97F-439E-8A46-723CFAF07F53}" destId="{EE1B119D-6F32-4E6B-B1A6-62233DEE2FAA}" srcOrd="0" destOrd="0" presId="urn:microsoft.com/office/officeart/2005/8/layout/chevron1"/>
    <dgm:cxn modelId="{8E6D1FB2-31C1-47BD-B917-CD9F13148E21}" srcId="{1AE6BAE7-B68C-4665-B098-BDD450B4A0A8}" destId="{C53A4046-F97F-439E-8A46-723CFAF07F53}" srcOrd="1" destOrd="0" parTransId="{E0360719-8FDB-47EF-9A8E-C63F26B34D1E}" sibTransId="{C8F63FC7-E104-4D00-A00C-375E6FC14907}"/>
    <dgm:cxn modelId="{2A6D8DD0-FEDE-47D1-8E64-9DAA409CE406}" type="presOf" srcId="{29F05428-198E-4D25-B9E3-A01C81D2025A}" destId="{3851DF6F-12D8-43EF-8617-5F0005BF648E}" srcOrd="0" destOrd="0" presId="urn:microsoft.com/office/officeart/2005/8/layout/chevron1"/>
    <dgm:cxn modelId="{06FA62CD-B53A-4D92-AC9E-BB26DA751C9A}" type="presOf" srcId="{14D14C52-134D-40B2-BD4D-9AC94A803E3B}" destId="{63527B17-3414-4192-A20E-0E926C463F30}" srcOrd="0" destOrd="0" presId="urn:microsoft.com/office/officeart/2005/8/layout/chevron1"/>
    <dgm:cxn modelId="{5C3ED6AD-B370-4EBE-B52F-141261A05011}" type="presOf" srcId="{A3701CC6-E227-4C3B-BFB6-AED98E9451FF}" destId="{DEA95E43-5484-466F-8CD9-A6FC3CEB3033}" srcOrd="0" destOrd="0" presId="urn:microsoft.com/office/officeart/2005/8/layout/chevron1"/>
    <dgm:cxn modelId="{B5D8F01D-A010-49F9-8E1B-0276AE3D8766}" type="presParOf" srcId="{7CF86C6C-222B-441F-A37B-460EC3E255EF}" destId="{DEA95E43-5484-466F-8CD9-A6FC3CEB3033}" srcOrd="0" destOrd="0" presId="urn:microsoft.com/office/officeart/2005/8/layout/chevron1"/>
    <dgm:cxn modelId="{50BC5A92-F786-4819-99F5-D3F7E0E9879E}" type="presParOf" srcId="{7CF86C6C-222B-441F-A37B-460EC3E255EF}" destId="{ECF03952-140A-4339-84C1-3874B53AA9CB}" srcOrd="1" destOrd="0" presId="urn:microsoft.com/office/officeart/2005/8/layout/chevron1"/>
    <dgm:cxn modelId="{69CBDC09-5DF1-49B9-B581-7F5187304AB6}" type="presParOf" srcId="{7CF86C6C-222B-441F-A37B-460EC3E255EF}" destId="{EE1B119D-6F32-4E6B-B1A6-62233DEE2FAA}" srcOrd="2" destOrd="0" presId="urn:microsoft.com/office/officeart/2005/8/layout/chevron1"/>
    <dgm:cxn modelId="{CE5631DC-9482-4EDA-A69F-D4B42226834A}" type="presParOf" srcId="{7CF86C6C-222B-441F-A37B-460EC3E255EF}" destId="{5BC2D837-A1E7-4751-B800-A06B925E9F8E}" srcOrd="3" destOrd="0" presId="urn:microsoft.com/office/officeart/2005/8/layout/chevron1"/>
    <dgm:cxn modelId="{E852606B-DA19-4B26-82B1-4413F03E5B12}" type="presParOf" srcId="{7CF86C6C-222B-441F-A37B-460EC3E255EF}" destId="{63527B17-3414-4192-A20E-0E926C463F30}" srcOrd="4" destOrd="0" presId="urn:microsoft.com/office/officeart/2005/8/layout/chevron1"/>
    <dgm:cxn modelId="{D28B0A4B-D208-4F6D-ADF7-C63699A5F8D7}" type="presParOf" srcId="{7CF86C6C-222B-441F-A37B-460EC3E255EF}" destId="{E49CFA82-24A8-4754-B207-718D98DA64C6}" srcOrd="5" destOrd="0" presId="urn:microsoft.com/office/officeart/2005/8/layout/chevron1"/>
    <dgm:cxn modelId="{834AD8A9-F94D-4796-999A-6D8F187759F6}" type="presParOf" srcId="{7CF86C6C-222B-441F-A37B-460EC3E255EF}" destId="{3851DF6F-12D8-43EF-8617-5F0005BF648E}"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372A5C-6EC0-4374-BB39-F0F1DEB315F3}" type="doc">
      <dgm:prSet loTypeId="urn:microsoft.com/office/officeart/2005/8/layout/chevron1" loCatId="process" qsTypeId="urn:microsoft.com/office/officeart/2005/8/quickstyle/simple1" qsCatId="simple" csTypeId="urn:microsoft.com/office/officeart/2005/8/colors/colorful2" csCatId="colorful" phldr="1"/>
      <dgm:spPr/>
    </dgm:pt>
    <dgm:pt modelId="{E388C3D2-FCB5-4180-B188-D723B00EDF42}">
      <dgm:prSet phldrT="[Text]" custT="1"/>
      <dgm:spPr/>
      <dgm:t>
        <a:bodyPr/>
        <a:lstStyle/>
        <a:p>
          <a:r>
            <a:rPr lang="en-US" sz="1800" dirty="0" smtClean="0">
              <a:latin typeface="Arial" panose="020B0604020202020204" pitchFamily="34" charset="0"/>
              <a:cs typeface="Arial" panose="020B0604020202020204" pitchFamily="34" charset="0"/>
            </a:rPr>
            <a:t>2014: EAC authorized review prior to first reading</a:t>
          </a:r>
          <a:endParaRPr lang="en-US" sz="1800" dirty="0">
            <a:latin typeface="Arial" panose="020B0604020202020204" pitchFamily="34" charset="0"/>
            <a:cs typeface="Arial" panose="020B0604020202020204" pitchFamily="34" charset="0"/>
          </a:endParaRPr>
        </a:p>
      </dgm:t>
    </dgm:pt>
    <dgm:pt modelId="{E444687F-01A7-4761-88EB-C22057A1437E}" type="parTrans" cxnId="{C26A50EE-5061-496B-B7D5-8E53173F0E5A}">
      <dgm:prSet/>
      <dgm:spPr/>
      <dgm:t>
        <a:bodyPr/>
        <a:lstStyle/>
        <a:p>
          <a:endParaRPr lang="en-US"/>
        </a:p>
      </dgm:t>
    </dgm:pt>
    <dgm:pt modelId="{CCF4024A-64EC-4CC3-B0F9-1EFE638955BB}" type="sibTrans" cxnId="{C26A50EE-5061-496B-B7D5-8E53173F0E5A}">
      <dgm:prSet/>
      <dgm:spPr/>
      <dgm:t>
        <a:bodyPr/>
        <a:lstStyle/>
        <a:p>
          <a:endParaRPr lang="en-US"/>
        </a:p>
      </dgm:t>
    </dgm:pt>
    <dgm:pt modelId="{DB02F6C5-5D89-4F15-8CC2-7BABA9BF14CE}">
      <dgm:prSet phldrT="[Text]"/>
      <dgm:spPr/>
      <dgm:t>
        <a:bodyPr/>
        <a:lstStyle/>
        <a:p>
          <a:r>
            <a:rPr lang="en-US" dirty="0">
              <a:latin typeface="Arial" panose="020B0604020202020204" pitchFamily="34" charset="0"/>
              <a:cs typeface="Arial" panose="020B0604020202020204" pitchFamily="34" charset="0"/>
            </a:rPr>
            <a:t>2015:  Area Delegation performs first reading </a:t>
          </a:r>
        </a:p>
      </dgm:t>
    </dgm:pt>
    <dgm:pt modelId="{81DB2A66-46D2-42F7-A3B6-3E37E3E0F2BE}" type="parTrans" cxnId="{F644C8D5-85E2-42D2-A05E-3BC617A1983E}">
      <dgm:prSet/>
      <dgm:spPr/>
      <dgm:t>
        <a:bodyPr/>
        <a:lstStyle/>
        <a:p>
          <a:endParaRPr lang="en-US"/>
        </a:p>
      </dgm:t>
    </dgm:pt>
    <dgm:pt modelId="{413DD600-BDEE-446E-9045-1B6C47922B1F}" type="sibTrans" cxnId="{F644C8D5-85E2-42D2-A05E-3BC617A1983E}">
      <dgm:prSet/>
      <dgm:spPr/>
      <dgm:t>
        <a:bodyPr/>
        <a:lstStyle/>
        <a:p>
          <a:endParaRPr lang="en-US"/>
        </a:p>
      </dgm:t>
    </dgm:pt>
    <dgm:pt modelId="{B56412B0-AC04-40B8-BD51-B30319E5ACB9}">
      <dgm:prSet phldrT="[Text]"/>
      <dgm:spPr>
        <a:solidFill>
          <a:srgbClr val="0070C0"/>
        </a:solidFill>
      </dgm:spPr>
      <dgm:t>
        <a:bodyPr/>
        <a:lstStyle/>
        <a:p>
          <a:r>
            <a:rPr lang="en-US" dirty="0" smtClean="0">
              <a:latin typeface="Arial" panose="020B0604020202020204" pitchFamily="34" charset="0"/>
              <a:cs typeface="Arial" panose="020B0604020202020204" pitchFamily="34" charset="0"/>
            </a:rPr>
            <a:t>2014:  </a:t>
          </a:r>
          <a:r>
            <a:rPr lang="en-US" dirty="0">
              <a:latin typeface="Arial" panose="020B0604020202020204" pitchFamily="34" charset="0"/>
              <a:cs typeface="Arial" panose="020B0604020202020204" pitchFamily="34" charset="0"/>
            </a:rPr>
            <a:t>Presentations by ABET Staff to Professional Societies</a:t>
          </a:r>
        </a:p>
      </dgm:t>
    </dgm:pt>
    <dgm:pt modelId="{C646E4D0-64B3-44C4-93A0-9998FD72DB78}" type="parTrans" cxnId="{F13002D7-58E1-4294-BFE6-94A91E020DD2}">
      <dgm:prSet/>
      <dgm:spPr/>
      <dgm:t>
        <a:bodyPr/>
        <a:lstStyle/>
        <a:p>
          <a:endParaRPr lang="en-US"/>
        </a:p>
      </dgm:t>
    </dgm:pt>
    <dgm:pt modelId="{F5A3B0BB-AEDD-4209-BC1D-9B8ADDE2223C}" type="sibTrans" cxnId="{F13002D7-58E1-4294-BFE6-94A91E020DD2}">
      <dgm:prSet/>
      <dgm:spPr/>
      <dgm:t>
        <a:bodyPr/>
        <a:lstStyle/>
        <a:p>
          <a:endParaRPr lang="en-US"/>
        </a:p>
      </dgm:t>
    </dgm:pt>
    <dgm:pt modelId="{C27534DF-5333-4ACF-B558-A41A053487B5}">
      <dgm:prSet/>
      <dgm:spPr/>
      <dgm:t>
        <a:bodyPr/>
        <a:lstStyle/>
        <a:p>
          <a:r>
            <a:rPr lang="en-US" dirty="0">
              <a:latin typeface="Arial" panose="020B0604020202020204" pitchFamily="34" charset="0"/>
              <a:cs typeface="Arial" panose="020B0604020202020204" pitchFamily="34" charset="0"/>
            </a:rPr>
            <a:t>2015:  Feedback from ABET IAC and AAC</a:t>
          </a:r>
        </a:p>
      </dgm:t>
    </dgm:pt>
    <dgm:pt modelId="{9321D5FE-2E0D-4E41-983E-17C692D5A5C4}" type="parTrans" cxnId="{B14C285D-F035-412F-89FA-03A255402408}">
      <dgm:prSet/>
      <dgm:spPr/>
      <dgm:t>
        <a:bodyPr/>
        <a:lstStyle/>
        <a:p>
          <a:endParaRPr lang="en-US"/>
        </a:p>
      </dgm:t>
    </dgm:pt>
    <dgm:pt modelId="{84715BA3-E983-404E-9978-36E3951353BB}" type="sibTrans" cxnId="{B14C285D-F035-412F-89FA-03A255402408}">
      <dgm:prSet/>
      <dgm:spPr/>
      <dgm:t>
        <a:bodyPr/>
        <a:lstStyle/>
        <a:p>
          <a:endParaRPr lang="en-US"/>
        </a:p>
      </dgm:t>
    </dgm:pt>
    <dgm:pt modelId="{39EE779F-BCA3-4668-AE6A-B1CDC59AB1BD}" type="pres">
      <dgm:prSet presAssocID="{F6372A5C-6EC0-4374-BB39-F0F1DEB315F3}" presName="Name0" presStyleCnt="0">
        <dgm:presLayoutVars>
          <dgm:dir/>
          <dgm:animLvl val="lvl"/>
          <dgm:resizeHandles val="exact"/>
        </dgm:presLayoutVars>
      </dgm:prSet>
      <dgm:spPr/>
    </dgm:pt>
    <dgm:pt modelId="{19DBADBC-CBC4-4314-9729-09033B59ECE8}" type="pres">
      <dgm:prSet presAssocID="{E388C3D2-FCB5-4180-B188-D723B00EDF42}" presName="parTxOnly" presStyleLbl="node1" presStyleIdx="0" presStyleCnt="4" custLinFactNeighborX="-1718" custLinFactNeighborY="-1159">
        <dgm:presLayoutVars>
          <dgm:chMax val="0"/>
          <dgm:chPref val="0"/>
          <dgm:bulletEnabled val="1"/>
        </dgm:presLayoutVars>
      </dgm:prSet>
      <dgm:spPr/>
      <dgm:t>
        <a:bodyPr/>
        <a:lstStyle/>
        <a:p>
          <a:endParaRPr lang="en-US"/>
        </a:p>
      </dgm:t>
    </dgm:pt>
    <dgm:pt modelId="{CB856F08-A176-4963-9AA9-7C490ECD08BF}" type="pres">
      <dgm:prSet presAssocID="{CCF4024A-64EC-4CC3-B0F9-1EFE638955BB}" presName="parTxOnlySpace" presStyleCnt="0"/>
      <dgm:spPr/>
    </dgm:pt>
    <dgm:pt modelId="{CA58410E-4C7D-42F5-926E-FB56380F6EC9}" type="pres">
      <dgm:prSet presAssocID="{B56412B0-AC04-40B8-BD51-B30319E5ACB9}" presName="parTxOnly" presStyleLbl="node1" presStyleIdx="1" presStyleCnt="4" custLinFactNeighborX="-3147" custLinFactNeighborY="-1159">
        <dgm:presLayoutVars>
          <dgm:chMax val="0"/>
          <dgm:chPref val="0"/>
          <dgm:bulletEnabled val="1"/>
        </dgm:presLayoutVars>
      </dgm:prSet>
      <dgm:spPr/>
      <dgm:t>
        <a:bodyPr/>
        <a:lstStyle/>
        <a:p>
          <a:endParaRPr lang="en-US"/>
        </a:p>
      </dgm:t>
    </dgm:pt>
    <dgm:pt modelId="{1432D342-874A-4E45-A56F-FDBC8FC4F022}" type="pres">
      <dgm:prSet presAssocID="{F5A3B0BB-AEDD-4209-BC1D-9B8ADDE2223C}" presName="parTxOnlySpace" presStyleCnt="0"/>
      <dgm:spPr/>
    </dgm:pt>
    <dgm:pt modelId="{579E2EDF-8771-4896-B4C0-63A0937AF02B}" type="pres">
      <dgm:prSet presAssocID="{C27534DF-5333-4ACF-B558-A41A053487B5}" presName="parTxOnly" presStyleLbl="node1" presStyleIdx="2" presStyleCnt="4">
        <dgm:presLayoutVars>
          <dgm:chMax val="0"/>
          <dgm:chPref val="0"/>
          <dgm:bulletEnabled val="1"/>
        </dgm:presLayoutVars>
      </dgm:prSet>
      <dgm:spPr/>
      <dgm:t>
        <a:bodyPr/>
        <a:lstStyle/>
        <a:p>
          <a:endParaRPr lang="en-US"/>
        </a:p>
      </dgm:t>
    </dgm:pt>
    <dgm:pt modelId="{EF396AE6-124B-464A-B289-9655B7538E4C}" type="pres">
      <dgm:prSet presAssocID="{84715BA3-E983-404E-9978-36E3951353BB}" presName="parTxOnlySpace" presStyleCnt="0"/>
      <dgm:spPr/>
    </dgm:pt>
    <dgm:pt modelId="{79AB5841-4FBA-429E-9D32-B0D51CB09178}" type="pres">
      <dgm:prSet presAssocID="{DB02F6C5-5D89-4F15-8CC2-7BABA9BF14CE}" presName="parTxOnly" presStyleLbl="node1" presStyleIdx="3" presStyleCnt="4">
        <dgm:presLayoutVars>
          <dgm:chMax val="0"/>
          <dgm:chPref val="0"/>
          <dgm:bulletEnabled val="1"/>
        </dgm:presLayoutVars>
      </dgm:prSet>
      <dgm:spPr/>
      <dgm:t>
        <a:bodyPr/>
        <a:lstStyle/>
        <a:p>
          <a:endParaRPr lang="en-US"/>
        </a:p>
      </dgm:t>
    </dgm:pt>
  </dgm:ptLst>
  <dgm:cxnLst>
    <dgm:cxn modelId="{16EF72F7-D146-48E8-8F6D-F7096172E382}" type="presOf" srcId="{E388C3D2-FCB5-4180-B188-D723B00EDF42}" destId="{19DBADBC-CBC4-4314-9729-09033B59ECE8}" srcOrd="0" destOrd="0" presId="urn:microsoft.com/office/officeart/2005/8/layout/chevron1"/>
    <dgm:cxn modelId="{F644C8D5-85E2-42D2-A05E-3BC617A1983E}" srcId="{F6372A5C-6EC0-4374-BB39-F0F1DEB315F3}" destId="{DB02F6C5-5D89-4F15-8CC2-7BABA9BF14CE}" srcOrd="3" destOrd="0" parTransId="{81DB2A66-46D2-42F7-A3B6-3E37E3E0F2BE}" sibTransId="{413DD600-BDEE-446E-9045-1B6C47922B1F}"/>
    <dgm:cxn modelId="{EF848921-1832-49B3-A6AF-79002F84D676}" type="presOf" srcId="{DB02F6C5-5D89-4F15-8CC2-7BABA9BF14CE}" destId="{79AB5841-4FBA-429E-9D32-B0D51CB09178}" srcOrd="0" destOrd="0" presId="urn:microsoft.com/office/officeart/2005/8/layout/chevron1"/>
    <dgm:cxn modelId="{3A995AE8-3DF4-48A5-82F7-750788CEC3B8}" type="presOf" srcId="{F6372A5C-6EC0-4374-BB39-F0F1DEB315F3}" destId="{39EE779F-BCA3-4668-AE6A-B1CDC59AB1BD}" srcOrd="0" destOrd="0" presId="urn:microsoft.com/office/officeart/2005/8/layout/chevron1"/>
    <dgm:cxn modelId="{FB9764D7-1DB4-4FD6-BE86-A21396665B82}" type="presOf" srcId="{C27534DF-5333-4ACF-B558-A41A053487B5}" destId="{579E2EDF-8771-4896-B4C0-63A0937AF02B}" srcOrd="0" destOrd="0" presId="urn:microsoft.com/office/officeart/2005/8/layout/chevron1"/>
    <dgm:cxn modelId="{C26A50EE-5061-496B-B7D5-8E53173F0E5A}" srcId="{F6372A5C-6EC0-4374-BB39-F0F1DEB315F3}" destId="{E388C3D2-FCB5-4180-B188-D723B00EDF42}" srcOrd="0" destOrd="0" parTransId="{E444687F-01A7-4761-88EB-C22057A1437E}" sibTransId="{CCF4024A-64EC-4CC3-B0F9-1EFE638955BB}"/>
    <dgm:cxn modelId="{1DE0B776-4EB6-4E3E-8074-B31BE811A418}" type="presOf" srcId="{B56412B0-AC04-40B8-BD51-B30319E5ACB9}" destId="{CA58410E-4C7D-42F5-926E-FB56380F6EC9}" srcOrd="0" destOrd="0" presId="urn:microsoft.com/office/officeart/2005/8/layout/chevron1"/>
    <dgm:cxn modelId="{F13002D7-58E1-4294-BFE6-94A91E020DD2}" srcId="{F6372A5C-6EC0-4374-BB39-F0F1DEB315F3}" destId="{B56412B0-AC04-40B8-BD51-B30319E5ACB9}" srcOrd="1" destOrd="0" parTransId="{C646E4D0-64B3-44C4-93A0-9998FD72DB78}" sibTransId="{F5A3B0BB-AEDD-4209-BC1D-9B8ADDE2223C}"/>
    <dgm:cxn modelId="{B14C285D-F035-412F-89FA-03A255402408}" srcId="{F6372A5C-6EC0-4374-BB39-F0F1DEB315F3}" destId="{C27534DF-5333-4ACF-B558-A41A053487B5}" srcOrd="2" destOrd="0" parTransId="{9321D5FE-2E0D-4E41-983E-17C692D5A5C4}" sibTransId="{84715BA3-E983-404E-9978-36E3951353BB}"/>
    <dgm:cxn modelId="{8AD40188-F76D-4F25-A0B7-A94BCCBE6C8A}" type="presParOf" srcId="{39EE779F-BCA3-4668-AE6A-B1CDC59AB1BD}" destId="{19DBADBC-CBC4-4314-9729-09033B59ECE8}" srcOrd="0" destOrd="0" presId="urn:microsoft.com/office/officeart/2005/8/layout/chevron1"/>
    <dgm:cxn modelId="{1499BB12-BDC6-4932-866A-19F3FCEBF911}" type="presParOf" srcId="{39EE779F-BCA3-4668-AE6A-B1CDC59AB1BD}" destId="{CB856F08-A176-4963-9AA9-7C490ECD08BF}" srcOrd="1" destOrd="0" presId="urn:microsoft.com/office/officeart/2005/8/layout/chevron1"/>
    <dgm:cxn modelId="{D044D30D-4362-4241-856E-81A99D7AA9FC}" type="presParOf" srcId="{39EE779F-BCA3-4668-AE6A-B1CDC59AB1BD}" destId="{CA58410E-4C7D-42F5-926E-FB56380F6EC9}" srcOrd="2" destOrd="0" presId="urn:microsoft.com/office/officeart/2005/8/layout/chevron1"/>
    <dgm:cxn modelId="{AB6816F5-0D21-4FF7-90D3-5DDDA29AEA45}" type="presParOf" srcId="{39EE779F-BCA3-4668-AE6A-B1CDC59AB1BD}" destId="{1432D342-874A-4E45-A56F-FDBC8FC4F022}" srcOrd="3" destOrd="0" presId="urn:microsoft.com/office/officeart/2005/8/layout/chevron1"/>
    <dgm:cxn modelId="{85043C5B-079D-4E68-B9ED-843F0AC6100B}" type="presParOf" srcId="{39EE779F-BCA3-4668-AE6A-B1CDC59AB1BD}" destId="{579E2EDF-8771-4896-B4C0-63A0937AF02B}" srcOrd="4" destOrd="0" presId="urn:microsoft.com/office/officeart/2005/8/layout/chevron1"/>
    <dgm:cxn modelId="{07B50FDD-3904-46FC-B6B5-D01603F70505}" type="presParOf" srcId="{39EE779F-BCA3-4668-AE6A-B1CDC59AB1BD}" destId="{EF396AE6-124B-464A-B289-9655B7538E4C}" srcOrd="5" destOrd="0" presId="urn:microsoft.com/office/officeart/2005/8/layout/chevron1"/>
    <dgm:cxn modelId="{CA9272C0-7301-4FE4-8672-5D8E9F3C666E}" type="presParOf" srcId="{39EE779F-BCA3-4668-AE6A-B1CDC59AB1BD}" destId="{79AB5841-4FBA-429E-9D32-B0D51CB09178}" srcOrd="6"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16FEE9-765B-4105-B5D5-3A51DDFDB75F}" type="doc">
      <dgm:prSet loTypeId="urn:microsoft.com/office/officeart/2005/8/layout/chevron1" loCatId="process" qsTypeId="urn:microsoft.com/office/officeart/2005/8/quickstyle/simple1" qsCatId="simple" csTypeId="urn:microsoft.com/office/officeart/2005/8/colors/colorful3" csCatId="colorful" phldr="1"/>
      <dgm:spPr/>
    </dgm:pt>
    <dgm:pt modelId="{CED5B02F-AAF4-4482-BFAF-E5B57A7B51CC}">
      <dgm:prSet phldrT="[Text]"/>
      <dgm:spPr/>
      <dgm:t>
        <a:bodyPr/>
        <a:lstStyle/>
        <a:p>
          <a:r>
            <a:rPr lang="en-US" dirty="0">
              <a:latin typeface="Arial" panose="020B0604020202020204" pitchFamily="34" charset="0"/>
              <a:cs typeface="Arial" panose="020B0604020202020204" pitchFamily="34" charset="0"/>
            </a:rPr>
            <a:t>2015: Comments Received, Incorporated </a:t>
          </a:r>
        </a:p>
      </dgm:t>
    </dgm:pt>
    <dgm:pt modelId="{5F74EAEE-FD6E-4199-B9BB-88D631DF9F18}" type="parTrans" cxnId="{C36EE52B-3680-4D18-8EBD-63E0737C0FEA}">
      <dgm:prSet/>
      <dgm:spPr/>
      <dgm:t>
        <a:bodyPr/>
        <a:lstStyle/>
        <a:p>
          <a:endParaRPr lang="en-US"/>
        </a:p>
      </dgm:t>
    </dgm:pt>
    <dgm:pt modelId="{F4BD4C8F-A548-46F1-9EE9-7B100842B5D9}" type="sibTrans" cxnId="{C36EE52B-3680-4D18-8EBD-63E0737C0FEA}">
      <dgm:prSet/>
      <dgm:spPr/>
      <dgm:t>
        <a:bodyPr/>
        <a:lstStyle/>
        <a:p>
          <a:endParaRPr lang="en-US"/>
        </a:p>
      </dgm:t>
    </dgm:pt>
    <dgm:pt modelId="{633DAD6E-79B6-4EB7-8FDE-D8593E673C44}">
      <dgm:prSet phldrT="[Text]"/>
      <dgm:spPr/>
      <dgm:t>
        <a:bodyPr/>
        <a:lstStyle/>
        <a:p>
          <a:r>
            <a:rPr lang="en-US" dirty="0">
              <a:latin typeface="Arial" panose="020B0604020202020204" pitchFamily="34" charset="0"/>
              <a:cs typeface="Arial" panose="020B0604020202020204" pitchFamily="34" charset="0"/>
            </a:rPr>
            <a:t>2016: </a:t>
          </a:r>
          <a:r>
            <a:rPr lang="en-US" dirty="0" smtClean="0">
              <a:latin typeface="Arial" panose="020B0604020202020204" pitchFamily="34" charset="0"/>
              <a:cs typeface="Arial" panose="020B0604020202020204" pitchFamily="34" charset="0"/>
            </a:rPr>
            <a:t>Area </a:t>
          </a:r>
          <a:r>
            <a:rPr lang="en-US" dirty="0">
              <a:latin typeface="Arial" panose="020B0604020202020204" pitchFamily="34" charset="0"/>
              <a:cs typeface="Arial" panose="020B0604020202020204" pitchFamily="34" charset="0"/>
            </a:rPr>
            <a:t>Delegation performs first reading of new document</a:t>
          </a:r>
        </a:p>
      </dgm:t>
    </dgm:pt>
    <dgm:pt modelId="{944B758A-34E9-4B09-8594-A22F56536589}" type="parTrans" cxnId="{28DA2FFD-F610-49CC-A66E-F7CE4C8378F9}">
      <dgm:prSet/>
      <dgm:spPr/>
      <dgm:t>
        <a:bodyPr/>
        <a:lstStyle/>
        <a:p>
          <a:endParaRPr lang="en-US"/>
        </a:p>
      </dgm:t>
    </dgm:pt>
    <dgm:pt modelId="{7E44BFB1-EAE6-4E64-883B-C8966492C7C4}" type="sibTrans" cxnId="{28DA2FFD-F610-49CC-A66E-F7CE4C8378F9}">
      <dgm:prSet/>
      <dgm:spPr/>
      <dgm:t>
        <a:bodyPr/>
        <a:lstStyle/>
        <a:p>
          <a:endParaRPr lang="en-US"/>
        </a:p>
      </dgm:t>
    </dgm:pt>
    <dgm:pt modelId="{3CEED212-4F55-4146-BE45-710BCE6FFA2F}">
      <dgm:prSet phldrT="[Text]"/>
      <dgm:spPr/>
      <dgm:t>
        <a:bodyPr/>
        <a:lstStyle/>
        <a:p>
          <a:r>
            <a:rPr lang="en-US" dirty="0">
              <a:latin typeface="Arial" panose="020B0604020202020204" pitchFamily="34" charset="0"/>
              <a:cs typeface="Arial" panose="020B0604020202020204" pitchFamily="34" charset="0"/>
            </a:rPr>
            <a:t>2017: </a:t>
          </a:r>
          <a:r>
            <a:rPr lang="en-US" dirty="0" smtClean="0">
              <a:latin typeface="Arial" panose="020B0604020202020204" pitchFamily="34" charset="0"/>
              <a:cs typeface="Arial" panose="020B0604020202020204" pitchFamily="34" charset="0"/>
            </a:rPr>
            <a:t>Area </a:t>
          </a:r>
          <a:r>
            <a:rPr lang="en-US" dirty="0">
              <a:latin typeface="Arial" panose="020B0604020202020204" pitchFamily="34" charset="0"/>
              <a:cs typeface="Arial" panose="020B0604020202020204" pitchFamily="34" charset="0"/>
            </a:rPr>
            <a:t>Delegation approves changes for 2019-20 Cycle</a:t>
          </a:r>
        </a:p>
      </dgm:t>
    </dgm:pt>
    <dgm:pt modelId="{CC99503D-B123-4387-B840-4F53168B51F4}" type="parTrans" cxnId="{95A6FC31-F9D8-4353-844E-58FA7DBD3CD7}">
      <dgm:prSet/>
      <dgm:spPr/>
      <dgm:t>
        <a:bodyPr/>
        <a:lstStyle/>
        <a:p>
          <a:endParaRPr lang="en-US"/>
        </a:p>
      </dgm:t>
    </dgm:pt>
    <dgm:pt modelId="{02D0BF68-2860-45B5-937F-11A754C8FCCF}" type="sibTrans" cxnId="{95A6FC31-F9D8-4353-844E-58FA7DBD3CD7}">
      <dgm:prSet/>
      <dgm:spPr/>
      <dgm:t>
        <a:bodyPr/>
        <a:lstStyle/>
        <a:p>
          <a:endParaRPr lang="en-US"/>
        </a:p>
      </dgm:t>
    </dgm:pt>
    <dgm:pt modelId="{E3853237-5446-461B-8C9E-1F6FB3E36E0B}">
      <dgm:prSet phldrT="[Text]"/>
      <dgm:spPr/>
      <dgm:t>
        <a:bodyPr/>
        <a:lstStyle/>
        <a:p>
          <a:r>
            <a:rPr lang="en-US" dirty="0">
              <a:latin typeface="Arial" panose="020B0604020202020204" pitchFamily="34" charset="0"/>
              <a:cs typeface="Arial" panose="020B0604020202020204" pitchFamily="34" charset="0"/>
            </a:rPr>
            <a:t>2019: </a:t>
          </a:r>
          <a:r>
            <a:rPr lang="en-US" dirty="0" smtClean="0">
              <a:latin typeface="Arial" panose="020B0604020202020204" pitchFamily="34" charset="0"/>
              <a:cs typeface="Arial" panose="020B0604020202020204" pitchFamily="34" charset="0"/>
            </a:rPr>
            <a:t>You </a:t>
          </a:r>
          <a:r>
            <a:rPr lang="en-US" dirty="0">
              <a:latin typeface="Arial" panose="020B0604020202020204" pitchFamily="34" charset="0"/>
              <a:cs typeface="Arial" panose="020B0604020202020204" pitchFamily="34" charset="0"/>
            </a:rPr>
            <a:t>are here</a:t>
          </a:r>
        </a:p>
      </dgm:t>
    </dgm:pt>
    <dgm:pt modelId="{245564D7-CA0E-4135-B5AC-A783B84E62A7}" type="parTrans" cxnId="{A92F639D-244E-48A8-A694-F0F7A242197C}">
      <dgm:prSet/>
      <dgm:spPr/>
      <dgm:t>
        <a:bodyPr/>
        <a:lstStyle/>
        <a:p>
          <a:endParaRPr lang="en-US"/>
        </a:p>
      </dgm:t>
    </dgm:pt>
    <dgm:pt modelId="{D0F38DAF-30E3-4856-86FF-64B28DA98FC6}" type="sibTrans" cxnId="{A92F639D-244E-48A8-A694-F0F7A242197C}">
      <dgm:prSet/>
      <dgm:spPr/>
      <dgm:t>
        <a:bodyPr/>
        <a:lstStyle/>
        <a:p>
          <a:endParaRPr lang="en-US"/>
        </a:p>
      </dgm:t>
    </dgm:pt>
    <dgm:pt modelId="{B5665E35-CDC9-4180-915D-B1DEB8939D35}" type="pres">
      <dgm:prSet presAssocID="{4216FEE9-765B-4105-B5D5-3A51DDFDB75F}" presName="Name0" presStyleCnt="0">
        <dgm:presLayoutVars>
          <dgm:dir/>
          <dgm:animLvl val="lvl"/>
          <dgm:resizeHandles val="exact"/>
        </dgm:presLayoutVars>
      </dgm:prSet>
      <dgm:spPr/>
    </dgm:pt>
    <dgm:pt modelId="{2D192B64-7DEC-4065-A4CF-FD860AF9F48F}" type="pres">
      <dgm:prSet presAssocID="{CED5B02F-AAF4-4482-BFAF-E5B57A7B51CC}" presName="parTxOnly" presStyleLbl="node1" presStyleIdx="0" presStyleCnt="4">
        <dgm:presLayoutVars>
          <dgm:chMax val="0"/>
          <dgm:chPref val="0"/>
          <dgm:bulletEnabled val="1"/>
        </dgm:presLayoutVars>
      </dgm:prSet>
      <dgm:spPr/>
      <dgm:t>
        <a:bodyPr/>
        <a:lstStyle/>
        <a:p>
          <a:endParaRPr lang="en-US"/>
        </a:p>
      </dgm:t>
    </dgm:pt>
    <dgm:pt modelId="{2C419B31-7F05-40BC-962A-AC7B87544175}" type="pres">
      <dgm:prSet presAssocID="{F4BD4C8F-A548-46F1-9EE9-7B100842B5D9}" presName="parTxOnlySpace" presStyleCnt="0"/>
      <dgm:spPr/>
    </dgm:pt>
    <dgm:pt modelId="{4423D899-F9E2-43E9-90C1-BAB7301BA5DE}" type="pres">
      <dgm:prSet presAssocID="{633DAD6E-79B6-4EB7-8FDE-D8593E673C44}" presName="parTxOnly" presStyleLbl="node1" presStyleIdx="1" presStyleCnt="4">
        <dgm:presLayoutVars>
          <dgm:chMax val="0"/>
          <dgm:chPref val="0"/>
          <dgm:bulletEnabled val="1"/>
        </dgm:presLayoutVars>
      </dgm:prSet>
      <dgm:spPr/>
      <dgm:t>
        <a:bodyPr/>
        <a:lstStyle/>
        <a:p>
          <a:endParaRPr lang="en-US"/>
        </a:p>
      </dgm:t>
    </dgm:pt>
    <dgm:pt modelId="{C6B28329-4EB3-45AD-BE5C-4A910675B710}" type="pres">
      <dgm:prSet presAssocID="{7E44BFB1-EAE6-4E64-883B-C8966492C7C4}" presName="parTxOnlySpace" presStyleCnt="0"/>
      <dgm:spPr/>
    </dgm:pt>
    <dgm:pt modelId="{BAA58A4D-C036-4635-9365-6D82F9E82D67}" type="pres">
      <dgm:prSet presAssocID="{3CEED212-4F55-4146-BE45-710BCE6FFA2F}" presName="parTxOnly" presStyleLbl="node1" presStyleIdx="2" presStyleCnt="4">
        <dgm:presLayoutVars>
          <dgm:chMax val="0"/>
          <dgm:chPref val="0"/>
          <dgm:bulletEnabled val="1"/>
        </dgm:presLayoutVars>
      </dgm:prSet>
      <dgm:spPr/>
      <dgm:t>
        <a:bodyPr/>
        <a:lstStyle/>
        <a:p>
          <a:endParaRPr lang="en-US"/>
        </a:p>
      </dgm:t>
    </dgm:pt>
    <dgm:pt modelId="{832283F4-8DC3-4CB0-B758-EDC9A0BB9146}" type="pres">
      <dgm:prSet presAssocID="{02D0BF68-2860-45B5-937F-11A754C8FCCF}" presName="parTxOnlySpace" presStyleCnt="0"/>
      <dgm:spPr/>
    </dgm:pt>
    <dgm:pt modelId="{6926084D-ECF4-41B2-96ED-9D20D64119F8}" type="pres">
      <dgm:prSet presAssocID="{E3853237-5446-461B-8C9E-1F6FB3E36E0B}" presName="parTxOnly" presStyleLbl="node1" presStyleIdx="3" presStyleCnt="4">
        <dgm:presLayoutVars>
          <dgm:chMax val="0"/>
          <dgm:chPref val="0"/>
          <dgm:bulletEnabled val="1"/>
        </dgm:presLayoutVars>
      </dgm:prSet>
      <dgm:spPr/>
      <dgm:t>
        <a:bodyPr/>
        <a:lstStyle/>
        <a:p>
          <a:endParaRPr lang="en-US"/>
        </a:p>
      </dgm:t>
    </dgm:pt>
  </dgm:ptLst>
  <dgm:cxnLst>
    <dgm:cxn modelId="{9D467CC4-DE8F-4E58-8CCC-6662E97724DD}" type="presOf" srcId="{3CEED212-4F55-4146-BE45-710BCE6FFA2F}" destId="{BAA58A4D-C036-4635-9365-6D82F9E82D67}" srcOrd="0" destOrd="0" presId="urn:microsoft.com/office/officeart/2005/8/layout/chevron1"/>
    <dgm:cxn modelId="{95A6FC31-F9D8-4353-844E-58FA7DBD3CD7}" srcId="{4216FEE9-765B-4105-B5D5-3A51DDFDB75F}" destId="{3CEED212-4F55-4146-BE45-710BCE6FFA2F}" srcOrd="2" destOrd="0" parTransId="{CC99503D-B123-4387-B840-4F53168B51F4}" sibTransId="{02D0BF68-2860-45B5-937F-11A754C8FCCF}"/>
    <dgm:cxn modelId="{C36EE52B-3680-4D18-8EBD-63E0737C0FEA}" srcId="{4216FEE9-765B-4105-B5D5-3A51DDFDB75F}" destId="{CED5B02F-AAF4-4482-BFAF-E5B57A7B51CC}" srcOrd="0" destOrd="0" parTransId="{5F74EAEE-FD6E-4199-B9BB-88D631DF9F18}" sibTransId="{F4BD4C8F-A548-46F1-9EE9-7B100842B5D9}"/>
    <dgm:cxn modelId="{28DA2FFD-F610-49CC-A66E-F7CE4C8378F9}" srcId="{4216FEE9-765B-4105-B5D5-3A51DDFDB75F}" destId="{633DAD6E-79B6-4EB7-8FDE-D8593E673C44}" srcOrd="1" destOrd="0" parTransId="{944B758A-34E9-4B09-8594-A22F56536589}" sibTransId="{7E44BFB1-EAE6-4E64-883B-C8966492C7C4}"/>
    <dgm:cxn modelId="{5BD6A0B0-C5F8-4FCC-8702-09AB81DBA19D}" type="presOf" srcId="{E3853237-5446-461B-8C9E-1F6FB3E36E0B}" destId="{6926084D-ECF4-41B2-96ED-9D20D64119F8}" srcOrd="0" destOrd="0" presId="urn:microsoft.com/office/officeart/2005/8/layout/chevron1"/>
    <dgm:cxn modelId="{925F20C3-A894-436E-B63F-1703C65A2EFE}" type="presOf" srcId="{4216FEE9-765B-4105-B5D5-3A51DDFDB75F}" destId="{B5665E35-CDC9-4180-915D-B1DEB8939D35}" srcOrd="0" destOrd="0" presId="urn:microsoft.com/office/officeart/2005/8/layout/chevron1"/>
    <dgm:cxn modelId="{B2FFE97F-EB14-459F-BFC7-A080CA6E7242}" type="presOf" srcId="{633DAD6E-79B6-4EB7-8FDE-D8593E673C44}" destId="{4423D899-F9E2-43E9-90C1-BAB7301BA5DE}" srcOrd="0" destOrd="0" presId="urn:microsoft.com/office/officeart/2005/8/layout/chevron1"/>
    <dgm:cxn modelId="{1C00EB04-F285-4AA8-98D0-E3C487171BD0}" type="presOf" srcId="{CED5B02F-AAF4-4482-BFAF-E5B57A7B51CC}" destId="{2D192B64-7DEC-4065-A4CF-FD860AF9F48F}" srcOrd="0" destOrd="0" presId="urn:microsoft.com/office/officeart/2005/8/layout/chevron1"/>
    <dgm:cxn modelId="{A92F639D-244E-48A8-A694-F0F7A242197C}" srcId="{4216FEE9-765B-4105-B5D5-3A51DDFDB75F}" destId="{E3853237-5446-461B-8C9E-1F6FB3E36E0B}" srcOrd="3" destOrd="0" parTransId="{245564D7-CA0E-4135-B5AC-A783B84E62A7}" sibTransId="{D0F38DAF-30E3-4856-86FF-64B28DA98FC6}"/>
    <dgm:cxn modelId="{42929897-7B49-44A9-977C-D3D488A9DF45}" type="presParOf" srcId="{B5665E35-CDC9-4180-915D-B1DEB8939D35}" destId="{2D192B64-7DEC-4065-A4CF-FD860AF9F48F}" srcOrd="0" destOrd="0" presId="urn:microsoft.com/office/officeart/2005/8/layout/chevron1"/>
    <dgm:cxn modelId="{BC52A545-1AA3-44AC-939E-FE18FB4E80C2}" type="presParOf" srcId="{B5665E35-CDC9-4180-915D-B1DEB8939D35}" destId="{2C419B31-7F05-40BC-962A-AC7B87544175}" srcOrd="1" destOrd="0" presId="urn:microsoft.com/office/officeart/2005/8/layout/chevron1"/>
    <dgm:cxn modelId="{C5D140D4-7B43-4925-8032-3068F923A3C7}" type="presParOf" srcId="{B5665E35-CDC9-4180-915D-B1DEB8939D35}" destId="{4423D899-F9E2-43E9-90C1-BAB7301BA5DE}" srcOrd="2" destOrd="0" presId="urn:microsoft.com/office/officeart/2005/8/layout/chevron1"/>
    <dgm:cxn modelId="{5BB2DAFC-9AAE-420B-9DAE-5DF8968FA37C}" type="presParOf" srcId="{B5665E35-CDC9-4180-915D-B1DEB8939D35}" destId="{C6B28329-4EB3-45AD-BE5C-4A910675B710}" srcOrd="3" destOrd="0" presId="urn:microsoft.com/office/officeart/2005/8/layout/chevron1"/>
    <dgm:cxn modelId="{7ADB4647-DBA0-4869-B1E3-C5597AA5573F}" type="presParOf" srcId="{B5665E35-CDC9-4180-915D-B1DEB8939D35}" destId="{BAA58A4D-C036-4635-9365-6D82F9E82D67}" srcOrd="4" destOrd="0" presId="urn:microsoft.com/office/officeart/2005/8/layout/chevron1"/>
    <dgm:cxn modelId="{A4C2A4C5-FD96-491C-9AE8-AC31414390FA}" type="presParOf" srcId="{B5665E35-CDC9-4180-915D-B1DEB8939D35}" destId="{832283F4-8DC3-4CB0-B758-EDC9A0BB9146}" srcOrd="5" destOrd="0" presId="urn:microsoft.com/office/officeart/2005/8/layout/chevron1"/>
    <dgm:cxn modelId="{4920D211-1BC2-4615-9BC2-2546F24492D0}" type="presParOf" srcId="{B5665E35-CDC9-4180-915D-B1DEB8939D35}" destId="{6926084D-ECF4-41B2-96ED-9D20D64119F8}" srcOrd="6" destOrd="0" presId="urn:microsoft.com/office/officeart/2005/8/layout/chevron1"/>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BB470D7-BE2A-4C06-A24F-7DD303FA1138}" type="doc">
      <dgm:prSet loTypeId="urn:microsoft.com/office/officeart/2005/8/layout/chevron1" loCatId="process" qsTypeId="urn:microsoft.com/office/officeart/2005/8/quickstyle/simple1" qsCatId="simple" csTypeId="urn:microsoft.com/office/officeart/2005/8/colors/colorful1" csCatId="colorful" phldr="1"/>
      <dgm:spPr/>
    </dgm:pt>
    <dgm:pt modelId="{FFD6E131-8BB9-428F-AA7A-A66B795D6148}">
      <dgm:prSet phldrT="[Text]" custT="1"/>
      <dgm:spPr/>
      <dgm:t>
        <a:bodyPr/>
        <a:lstStyle/>
        <a:p>
          <a:r>
            <a:rPr lang="en-US" sz="2000" dirty="0">
              <a:latin typeface="Arial" panose="020B0604020202020204" pitchFamily="34" charset="0"/>
              <a:cs typeface="Arial" panose="020B0604020202020204" pitchFamily="34" charset="0"/>
            </a:rPr>
            <a:t>2009: </a:t>
          </a:r>
          <a:r>
            <a:rPr lang="en-US" sz="2000" dirty="0" smtClean="0">
              <a:latin typeface="Arial" panose="020B0604020202020204" pitchFamily="34" charset="0"/>
              <a:cs typeface="Arial" panose="020B0604020202020204" pitchFamily="34" charset="0"/>
            </a:rPr>
            <a:t>Task </a:t>
          </a:r>
          <a:r>
            <a:rPr lang="en-US" sz="2000" dirty="0">
              <a:latin typeface="Arial" panose="020B0604020202020204" pitchFamily="34" charset="0"/>
              <a:cs typeface="Arial" panose="020B0604020202020204" pitchFamily="34" charset="0"/>
            </a:rPr>
            <a:t>force formed</a:t>
          </a:r>
        </a:p>
      </dgm:t>
    </dgm:pt>
    <dgm:pt modelId="{FE7F3281-713C-4AB0-AC12-457CD2817EA1}" type="parTrans" cxnId="{DB710D67-CDA9-46C9-AA80-2A24EEC706B9}">
      <dgm:prSet/>
      <dgm:spPr/>
      <dgm:t>
        <a:bodyPr/>
        <a:lstStyle/>
        <a:p>
          <a:endParaRPr lang="en-US"/>
        </a:p>
      </dgm:t>
    </dgm:pt>
    <dgm:pt modelId="{3E7095BF-6B80-483D-97DE-BFDBFEB4407A}" type="sibTrans" cxnId="{DB710D67-CDA9-46C9-AA80-2A24EEC706B9}">
      <dgm:prSet/>
      <dgm:spPr/>
      <dgm:t>
        <a:bodyPr/>
        <a:lstStyle/>
        <a:p>
          <a:endParaRPr lang="en-US"/>
        </a:p>
      </dgm:t>
    </dgm:pt>
    <dgm:pt modelId="{1AED7370-FCA9-442F-9B01-313CD00FAE3F}">
      <dgm:prSet phldrT="[Text]" custT="1"/>
      <dgm:spPr/>
      <dgm:t>
        <a:bodyPr/>
        <a:lstStyle/>
        <a:p>
          <a:r>
            <a:rPr lang="en-US" sz="2000" dirty="0" smtClean="0">
              <a:latin typeface="Arial" panose="020B0604020202020204" pitchFamily="34" charset="0"/>
              <a:cs typeface="Arial" panose="020B0604020202020204" pitchFamily="34" charset="0"/>
            </a:rPr>
            <a:t>2011</a:t>
          </a:r>
          <a:r>
            <a:rPr lang="en-US" sz="2000" dirty="0">
              <a:latin typeface="Arial" panose="020B0604020202020204" pitchFamily="34" charset="0"/>
              <a:cs typeface="Arial" panose="020B0604020202020204" pitchFamily="34" charset="0"/>
            </a:rPr>
            <a:t>: Identified Stakeholders</a:t>
          </a:r>
        </a:p>
      </dgm:t>
    </dgm:pt>
    <dgm:pt modelId="{15B464B4-27F1-41EB-AF14-CD0C2FC71B53}" type="parTrans" cxnId="{7A351F93-1853-40A2-8EE6-6F820D40F5CE}">
      <dgm:prSet/>
      <dgm:spPr/>
      <dgm:t>
        <a:bodyPr/>
        <a:lstStyle/>
        <a:p>
          <a:endParaRPr lang="en-US"/>
        </a:p>
      </dgm:t>
    </dgm:pt>
    <dgm:pt modelId="{7BAA069E-847B-4306-87DD-74B6130AADAF}" type="sibTrans" cxnId="{7A351F93-1853-40A2-8EE6-6F820D40F5CE}">
      <dgm:prSet/>
      <dgm:spPr/>
      <dgm:t>
        <a:bodyPr/>
        <a:lstStyle/>
        <a:p>
          <a:endParaRPr lang="en-US"/>
        </a:p>
      </dgm:t>
    </dgm:pt>
    <dgm:pt modelId="{B37072EA-FCF0-42D3-BF31-0A4EA03B41AA}">
      <dgm:prSet phldrT="[Text]" custT="1"/>
      <dgm:spPr>
        <a:solidFill>
          <a:srgbClr val="FF0000"/>
        </a:solidFill>
      </dgm:spPr>
      <dgm:t>
        <a:bodyPr/>
        <a:lstStyle/>
        <a:p>
          <a:r>
            <a:rPr lang="en-US" sz="2000" dirty="0">
              <a:latin typeface="Arial" panose="020B0604020202020204" pitchFamily="34" charset="0"/>
              <a:cs typeface="Arial" panose="020B0604020202020204" pitchFamily="34" charset="0"/>
            </a:rPr>
            <a:t>2012: Literature Review</a:t>
          </a:r>
        </a:p>
      </dgm:t>
    </dgm:pt>
    <dgm:pt modelId="{F1D7B77B-2108-408E-9977-AB602C9ECBE2}" type="parTrans" cxnId="{765490DF-37C4-4BE8-A828-86BDAD8EBA05}">
      <dgm:prSet/>
      <dgm:spPr/>
      <dgm:t>
        <a:bodyPr/>
        <a:lstStyle/>
        <a:p>
          <a:endParaRPr lang="en-US"/>
        </a:p>
      </dgm:t>
    </dgm:pt>
    <dgm:pt modelId="{3FBE9857-46FA-43FF-989D-05BD2D4E2FFE}" type="sibTrans" cxnId="{765490DF-37C4-4BE8-A828-86BDAD8EBA05}">
      <dgm:prSet/>
      <dgm:spPr/>
      <dgm:t>
        <a:bodyPr/>
        <a:lstStyle/>
        <a:p>
          <a:endParaRPr lang="en-US"/>
        </a:p>
      </dgm:t>
    </dgm:pt>
    <dgm:pt modelId="{4848DD73-6CFE-42D7-A37A-34CFC5A9B2C5}">
      <dgm:prSet phldrT="[Text]" custT="1"/>
      <dgm:spPr/>
      <dgm:t>
        <a:bodyPr/>
        <a:lstStyle/>
        <a:p>
          <a:r>
            <a:rPr lang="en-US" sz="1800" dirty="0">
              <a:latin typeface="Arial" panose="020B0604020202020204" pitchFamily="34" charset="0"/>
              <a:cs typeface="Arial" panose="020B0604020202020204" pitchFamily="34" charset="0"/>
            </a:rPr>
            <a:t>2010: Surveyed PEVs about C3</a:t>
          </a:r>
        </a:p>
      </dgm:t>
    </dgm:pt>
    <dgm:pt modelId="{FB62C530-D394-4061-AFCC-7A84FD44B5EC}" type="parTrans" cxnId="{BEBE5AE4-D20B-4F72-8EF4-1DF378FEC569}">
      <dgm:prSet/>
      <dgm:spPr/>
      <dgm:t>
        <a:bodyPr/>
        <a:lstStyle/>
        <a:p>
          <a:endParaRPr lang="en-US"/>
        </a:p>
      </dgm:t>
    </dgm:pt>
    <dgm:pt modelId="{008AAF47-CA37-446D-B7D0-66AD9D1493E0}" type="sibTrans" cxnId="{BEBE5AE4-D20B-4F72-8EF4-1DF378FEC569}">
      <dgm:prSet/>
      <dgm:spPr/>
      <dgm:t>
        <a:bodyPr/>
        <a:lstStyle/>
        <a:p>
          <a:endParaRPr lang="en-US"/>
        </a:p>
      </dgm:t>
    </dgm:pt>
    <dgm:pt modelId="{013A3D54-4FD4-46BA-95A9-B759C150E5A0}" type="pres">
      <dgm:prSet presAssocID="{DBB470D7-BE2A-4C06-A24F-7DD303FA1138}" presName="Name0" presStyleCnt="0">
        <dgm:presLayoutVars>
          <dgm:dir/>
          <dgm:animLvl val="lvl"/>
          <dgm:resizeHandles val="exact"/>
        </dgm:presLayoutVars>
      </dgm:prSet>
      <dgm:spPr/>
    </dgm:pt>
    <dgm:pt modelId="{4BF220CF-3FAE-4F62-B337-6F385A0B0324}" type="pres">
      <dgm:prSet presAssocID="{FFD6E131-8BB9-428F-AA7A-A66B795D6148}" presName="parTxOnly" presStyleLbl="node1" presStyleIdx="0" presStyleCnt="4" custLinFactY="-55832" custLinFactNeighborX="-1718" custLinFactNeighborY="-100000">
        <dgm:presLayoutVars>
          <dgm:chMax val="0"/>
          <dgm:chPref val="0"/>
          <dgm:bulletEnabled val="1"/>
        </dgm:presLayoutVars>
      </dgm:prSet>
      <dgm:spPr/>
      <dgm:t>
        <a:bodyPr/>
        <a:lstStyle/>
        <a:p>
          <a:endParaRPr lang="en-US"/>
        </a:p>
      </dgm:t>
    </dgm:pt>
    <dgm:pt modelId="{3AD9EA1F-3B58-4980-8EDD-C0E11AA0A884}" type="pres">
      <dgm:prSet presAssocID="{3E7095BF-6B80-483D-97DE-BFDBFEB4407A}" presName="parTxOnlySpace" presStyleCnt="0"/>
      <dgm:spPr/>
    </dgm:pt>
    <dgm:pt modelId="{CFBE0799-933A-4B56-8973-D73A71801A8A}" type="pres">
      <dgm:prSet presAssocID="{4848DD73-6CFE-42D7-A37A-34CFC5A9B2C5}" presName="parTxOnly" presStyleLbl="node1" presStyleIdx="1" presStyleCnt="4" custLinFactY="-25345" custLinFactNeighborX="3147" custLinFactNeighborY="-100000">
        <dgm:presLayoutVars>
          <dgm:chMax val="0"/>
          <dgm:chPref val="0"/>
          <dgm:bulletEnabled val="1"/>
        </dgm:presLayoutVars>
      </dgm:prSet>
      <dgm:spPr/>
      <dgm:t>
        <a:bodyPr/>
        <a:lstStyle/>
        <a:p>
          <a:endParaRPr lang="en-US"/>
        </a:p>
      </dgm:t>
    </dgm:pt>
    <dgm:pt modelId="{80F0C291-61F1-4DC4-B847-20269C0FD9F8}" type="pres">
      <dgm:prSet presAssocID="{008AAF47-CA37-446D-B7D0-66AD9D1493E0}" presName="parTxOnlySpace" presStyleCnt="0"/>
      <dgm:spPr/>
    </dgm:pt>
    <dgm:pt modelId="{35AC601D-E790-4EB9-A270-B6BFB58F0AD4}" type="pres">
      <dgm:prSet presAssocID="{1AED7370-FCA9-442F-9B01-313CD00FAE3F}" presName="parTxOnly" presStyleLbl="node1" presStyleIdx="2" presStyleCnt="4" custLinFactY="-25454" custLinFactNeighborX="-4177" custLinFactNeighborY="-100000">
        <dgm:presLayoutVars>
          <dgm:chMax val="0"/>
          <dgm:chPref val="0"/>
          <dgm:bulletEnabled val="1"/>
        </dgm:presLayoutVars>
      </dgm:prSet>
      <dgm:spPr/>
      <dgm:t>
        <a:bodyPr/>
        <a:lstStyle/>
        <a:p>
          <a:endParaRPr lang="en-US"/>
        </a:p>
      </dgm:t>
    </dgm:pt>
    <dgm:pt modelId="{6B182530-4AFC-4CB8-93C8-F5D6D1167DF7}" type="pres">
      <dgm:prSet presAssocID="{7BAA069E-847B-4306-87DD-74B6130AADAF}" presName="parTxOnlySpace" presStyleCnt="0"/>
      <dgm:spPr/>
    </dgm:pt>
    <dgm:pt modelId="{D1ADF255-C9D3-4881-AF3B-31EF74BD5C05}" type="pres">
      <dgm:prSet presAssocID="{B37072EA-FCF0-42D3-BF31-0A4EA03B41AA}" presName="parTxOnly" presStyleLbl="node1" presStyleIdx="3" presStyleCnt="4" custLinFactX="2759" custLinFactY="-25454" custLinFactNeighborX="100000" custLinFactNeighborY="-100000">
        <dgm:presLayoutVars>
          <dgm:chMax val="0"/>
          <dgm:chPref val="0"/>
          <dgm:bulletEnabled val="1"/>
        </dgm:presLayoutVars>
      </dgm:prSet>
      <dgm:spPr/>
      <dgm:t>
        <a:bodyPr/>
        <a:lstStyle/>
        <a:p>
          <a:endParaRPr lang="en-US"/>
        </a:p>
      </dgm:t>
    </dgm:pt>
  </dgm:ptLst>
  <dgm:cxnLst>
    <dgm:cxn modelId="{9406157F-F144-4C01-A4AF-2D640301C726}" type="presOf" srcId="{DBB470D7-BE2A-4C06-A24F-7DD303FA1138}" destId="{013A3D54-4FD4-46BA-95A9-B759C150E5A0}" srcOrd="0" destOrd="0" presId="urn:microsoft.com/office/officeart/2005/8/layout/chevron1"/>
    <dgm:cxn modelId="{20C1D74D-4D7A-4F15-AD33-FD099BD160EF}" type="presOf" srcId="{1AED7370-FCA9-442F-9B01-313CD00FAE3F}" destId="{35AC601D-E790-4EB9-A270-B6BFB58F0AD4}" srcOrd="0" destOrd="0" presId="urn:microsoft.com/office/officeart/2005/8/layout/chevron1"/>
    <dgm:cxn modelId="{BEBE5AE4-D20B-4F72-8EF4-1DF378FEC569}" srcId="{DBB470D7-BE2A-4C06-A24F-7DD303FA1138}" destId="{4848DD73-6CFE-42D7-A37A-34CFC5A9B2C5}" srcOrd="1" destOrd="0" parTransId="{FB62C530-D394-4061-AFCC-7A84FD44B5EC}" sibTransId="{008AAF47-CA37-446D-B7D0-66AD9D1493E0}"/>
    <dgm:cxn modelId="{C4834162-3677-4941-9297-B77F980236A9}" type="presOf" srcId="{FFD6E131-8BB9-428F-AA7A-A66B795D6148}" destId="{4BF220CF-3FAE-4F62-B337-6F385A0B0324}" srcOrd="0" destOrd="0" presId="urn:microsoft.com/office/officeart/2005/8/layout/chevron1"/>
    <dgm:cxn modelId="{5341F9B1-7345-481B-B318-23CEAEF1E11C}" type="presOf" srcId="{4848DD73-6CFE-42D7-A37A-34CFC5A9B2C5}" destId="{CFBE0799-933A-4B56-8973-D73A71801A8A}" srcOrd="0" destOrd="0" presId="urn:microsoft.com/office/officeart/2005/8/layout/chevron1"/>
    <dgm:cxn modelId="{7A351F93-1853-40A2-8EE6-6F820D40F5CE}" srcId="{DBB470D7-BE2A-4C06-A24F-7DD303FA1138}" destId="{1AED7370-FCA9-442F-9B01-313CD00FAE3F}" srcOrd="2" destOrd="0" parTransId="{15B464B4-27F1-41EB-AF14-CD0C2FC71B53}" sibTransId="{7BAA069E-847B-4306-87DD-74B6130AADAF}"/>
    <dgm:cxn modelId="{765490DF-37C4-4BE8-A828-86BDAD8EBA05}" srcId="{DBB470D7-BE2A-4C06-A24F-7DD303FA1138}" destId="{B37072EA-FCF0-42D3-BF31-0A4EA03B41AA}" srcOrd="3" destOrd="0" parTransId="{F1D7B77B-2108-408E-9977-AB602C9ECBE2}" sibTransId="{3FBE9857-46FA-43FF-989D-05BD2D4E2FFE}"/>
    <dgm:cxn modelId="{21C641BB-E63A-4880-B119-7444AE64A08C}" type="presOf" srcId="{B37072EA-FCF0-42D3-BF31-0A4EA03B41AA}" destId="{D1ADF255-C9D3-4881-AF3B-31EF74BD5C05}" srcOrd="0" destOrd="0" presId="urn:microsoft.com/office/officeart/2005/8/layout/chevron1"/>
    <dgm:cxn modelId="{DB710D67-CDA9-46C9-AA80-2A24EEC706B9}" srcId="{DBB470D7-BE2A-4C06-A24F-7DD303FA1138}" destId="{FFD6E131-8BB9-428F-AA7A-A66B795D6148}" srcOrd="0" destOrd="0" parTransId="{FE7F3281-713C-4AB0-AC12-457CD2817EA1}" sibTransId="{3E7095BF-6B80-483D-97DE-BFDBFEB4407A}"/>
    <dgm:cxn modelId="{4D4E66B9-99BD-4203-8F6C-538C9E4BF4F3}" type="presParOf" srcId="{013A3D54-4FD4-46BA-95A9-B759C150E5A0}" destId="{4BF220CF-3FAE-4F62-B337-6F385A0B0324}" srcOrd="0" destOrd="0" presId="urn:microsoft.com/office/officeart/2005/8/layout/chevron1"/>
    <dgm:cxn modelId="{1FB372EB-A406-46EE-B318-17E6D2146243}" type="presParOf" srcId="{013A3D54-4FD4-46BA-95A9-B759C150E5A0}" destId="{3AD9EA1F-3B58-4980-8EDD-C0E11AA0A884}" srcOrd="1" destOrd="0" presId="urn:microsoft.com/office/officeart/2005/8/layout/chevron1"/>
    <dgm:cxn modelId="{48A36A89-600C-4DE6-9CFD-F481DF371985}" type="presParOf" srcId="{013A3D54-4FD4-46BA-95A9-B759C150E5A0}" destId="{CFBE0799-933A-4B56-8973-D73A71801A8A}" srcOrd="2" destOrd="0" presId="urn:microsoft.com/office/officeart/2005/8/layout/chevron1"/>
    <dgm:cxn modelId="{88627B0D-CA9C-4756-B648-E5FF189CED4E}" type="presParOf" srcId="{013A3D54-4FD4-46BA-95A9-B759C150E5A0}" destId="{80F0C291-61F1-4DC4-B847-20269C0FD9F8}" srcOrd="3" destOrd="0" presId="urn:microsoft.com/office/officeart/2005/8/layout/chevron1"/>
    <dgm:cxn modelId="{19C6C5F0-5DBA-41CA-96F2-883E4E585510}" type="presParOf" srcId="{013A3D54-4FD4-46BA-95A9-B759C150E5A0}" destId="{35AC601D-E790-4EB9-A270-B6BFB58F0AD4}" srcOrd="4" destOrd="0" presId="urn:microsoft.com/office/officeart/2005/8/layout/chevron1"/>
    <dgm:cxn modelId="{B7307FBE-AE94-4524-96A5-C71C268380EE}" type="presParOf" srcId="{013A3D54-4FD4-46BA-95A9-B759C150E5A0}" destId="{6B182530-4AFC-4CB8-93C8-F5D6D1167DF7}" srcOrd="5" destOrd="0" presId="urn:microsoft.com/office/officeart/2005/8/layout/chevron1"/>
    <dgm:cxn modelId="{628C39BA-9050-4DCE-B407-8F6CFC62CC80}" type="presParOf" srcId="{013A3D54-4FD4-46BA-95A9-B759C150E5A0}" destId="{D1ADF255-C9D3-4881-AF3B-31EF74BD5C05}" srcOrd="6" destOrd="0" presId="urn:microsoft.com/office/officeart/2005/8/layout/chevron1"/>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A95E43-5484-466F-8CD9-A6FC3CEB3033}">
      <dsp:nvSpPr>
        <dsp:cNvPr id="0" name=""/>
        <dsp:cNvSpPr/>
      </dsp:nvSpPr>
      <dsp:spPr>
        <a:xfrm>
          <a:off x="0" y="0"/>
          <a:ext cx="2965137" cy="118605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010" tIns="25337" rIns="25337" bIns="25337" numCol="1" spcCol="1270" anchor="ctr" anchorCtr="0">
          <a:noAutofit/>
        </a:bodyPr>
        <a:lstStyle/>
        <a:p>
          <a:pPr lvl="0" algn="ctr" defTabSz="844550">
            <a:lnSpc>
              <a:spcPct val="90000"/>
            </a:lnSpc>
            <a:spcBef>
              <a:spcPct val="0"/>
            </a:spcBef>
            <a:spcAft>
              <a:spcPct val="35000"/>
            </a:spcAft>
          </a:pPr>
          <a:r>
            <a:rPr lang="en-US" sz="1900" kern="1200" dirty="0">
              <a:latin typeface="Arial" panose="020B0604020202020204" pitchFamily="34" charset="0"/>
              <a:cs typeface="Arial" panose="020B0604020202020204" pitchFamily="34" charset="0"/>
            </a:rPr>
            <a:t>2012: Communicate to Constituents</a:t>
          </a:r>
        </a:p>
      </dsp:txBody>
      <dsp:txXfrm>
        <a:off x="593027" y="0"/>
        <a:ext cx="1779083" cy="1186054"/>
      </dsp:txXfrm>
    </dsp:sp>
    <dsp:sp modelId="{EE1B119D-6F32-4E6B-B1A6-62233DEE2FAA}">
      <dsp:nvSpPr>
        <dsp:cNvPr id="0" name=""/>
        <dsp:cNvSpPr/>
      </dsp:nvSpPr>
      <dsp:spPr>
        <a:xfrm>
          <a:off x="2739033" y="0"/>
          <a:ext cx="2965137" cy="118605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2013: Feedback from ABET IAC and AAC</a:t>
          </a:r>
        </a:p>
      </dsp:txBody>
      <dsp:txXfrm>
        <a:off x="3332060" y="0"/>
        <a:ext cx="1779083" cy="1186054"/>
      </dsp:txXfrm>
    </dsp:sp>
    <dsp:sp modelId="{63527B17-3414-4192-A20E-0E926C463F30}">
      <dsp:nvSpPr>
        <dsp:cNvPr id="0" name=""/>
        <dsp:cNvSpPr/>
      </dsp:nvSpPr>
      <dsp:spPr>
        <a:xfrm>
          <a:off x="5416985" y="0"/>
          <a:ext cx="2965137" cy="1186054"/>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2013: </a:t>
          </a:r>
          <a:r>
            <a:rPr lang="en-US" sz="1800" kern="1200" dirty="0" smtClean="0">
              <a:latin typeface="Arial" panose="020B0604020202020204" pitchFamily="34" charset="0"/>
              <a:cs typeface="Arial" panose="020B0604020202020204" pitchFamily="34" charset="0"/>
            </a:rPr>
            <a:t>Task </a:t>
          </a:r>
          <a:r>
            <a:rPr lang="en-US" sz="1800" kern="1200" dirty="0">
              <a:latin typeface="Arial" panose="020B0604020202020204" pitchFamily="34" charset="0"/>
              <a:cs typeface="Arial" panose="020B0604020202020204" pitchFamily="34" charset="0"/>
            </a:rPr>
            <a:t>Force presented findings to full EAC</a:t>
          </a:r>
        </a:p>
      </dsp:txBody>
      <dsp:txXfrm>
        <a:off x="6010012" y="0"/>
        <a:ext cx="1779083" cy="1186054"/>
      </dsp:txXfrm>
    </dsp:sp>
    <dsp:sp modelId="{3851DF6F-12D8-43EF-8617-5F0005BF648E}">
      <dsp:nvSpPr>
        <dsp:cNvPr id="0" name=""/>
        <dsp:cNvSpPr/>
      </dsp:nvSpPr>
      <dsp:spPr>
        <a:xfrm>
          <a:off x="8016058" y="0"/>
          <a:ext cx="2965137" cy="1186054"/>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2013: </a:t>
          </a:r>
          <a:r>
            <a:rPr lang="en-US" sz="1800" kern="1200" dirty="0" smtClean="0">
              <a:latin typeface="Arial" panose="020B0604020202020204" pitchFamily="34" charset="0"/>
              <a:cs typeface="Arial" panose="020B0604020202020204" pitchFamily="34" charset="0"/>
            </a:rPr>
            <a:t>Criteria </a:t>
          </a:r>
          <a:r>
            <a:rPr lang="en-US" sz="1800" kern="1200" dirty="0">
              <a:latin typeface="Arial" panose="020B0604020202020204" pitchFamily="34" charset="0"/>
              <a:cs typeface="Arial" panose="020B0604020202020204" pitchFamily="34" charset="0"/>
            </a:rPr>
            <a:t>Committee began work on findings</a:t>
          </a:r>
        </a:p>
      </dsp:txBody>
      <dsp:txXfrm>
        <a:off x="8609085" y="0"/>
        <a:ext cx="1779083" cy="11860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DBADBC-CBC4-4314-9729-09033B59ECE8}">
      <dsp:nvSpPr>
        <dsp:cNvPr id="0" name=""/>
        <dsp:cNvSpPr/>
      </dsp:nvSpPr>
      <dsp:spPr>
        <a:xfrm>
          <a:off x="0" y="2102559"/>
          <a:ext cx="2965137" cy="118605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smtClean="0">
              <a:latin typeface="Arial" panose="020B0604020202020204" pitchFamily="34" charset="0"/>
              <a:cs typeface="Arial" panose="020B0604020202020204" pitchFamily="34" charset="0"/>
            </a:rPr>
            <a:t>2014: EAC authorized review prior to first reading</a:t>
          </a:r>
          <a:endParaRPr lang="en-US" sz="1800" kern="1200" dirty="0">
            <a:latin typeface="Arial" panose="020B0604020202020204" pitchFamily="34" charset="0"/>
            <a:cs typeface="Arial" panose="020B0604020202020204" pitchFamily="34" charset="0"/>
          </a:endParaRPr>
        </a:p>
      </dsp:txBody>
      <dsp:txXfrm>
        <a:off x="593027" y="2102559"/>
        <a:ext cx="1779083" cy="1186054"/>
      </dsp:txXfrm>
    </dsp:sp>
    <dsp:sp modelId="{CA58410E-4C7D-42F5-926E-FB56380F6EC9}">
      <dsp:nvSpPr>
        <dsp:cNvPr id="0" name=""/>
        <dsp:cNvSpPr/>
      </dsp:nvSpPr>
      <dsp:spPr>
        <a:xfrm>
          <a:off x="2664385" y="2102559"/>
          <a:ext cx="2965137" cy="1186054"/>
        </a:xfrm>
        <a:prstGeom prst="chevron">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smtClean="0">
              <a:latin typeface="Arial" panose="020B0604020202020204" pitchFamily="34" charset="0"/>
              <a:cs typeface="Arial" panose="020B0604020202020204" pitchFamily="34" charset="0"/>
            </a:rPr>
            <a:t>2014:  </a:t>
          </a:r>
          <a:r>
            <a:rPr lang="en-US" sz="1700" kern="1200" dirty="0">
              <a:latin typeface="Arial" panose="020B0604020202020204" pitchFamily="34" charset="0"/>
              <a:cs typeface="Arial" panose="020B0604020202020204" pitchFamily="34" charset="0"/>
            </a:rPr>
            <a:t>Presentations by ABET Staff to Professional Societies</a:t>
          </a:r>
        </a:p>
      </dsp:txBody>
      <dsp:txXfrm>
        <a:off x="3257412" y="2102559"/>
        <a:ext cx="1779083" cy="1186054"/>
      </dsp:txXfrm>
    </dsp:sp>
    <dsp:sp modelId="{579E2EDF-8771-4896-B4C0-63A0937AF02B}">
      <dsp:nvSpPr>
        <dsp:cNvPr id="0" name=""/>
        <dsp:cNvSpPr/>
      </dsp:nvSpPr>
      <dsp:spPr>
        <a:xfrm>
          <a:off x="5342340" y="2116306"/>
          <a:ext cx="2965137" cy="1186054"/>
        </a:xfrm>
        <a:prstGeom prst="chevron">
          <a:avLst/>
        </a:prstGeom>
        <a:solidFill>
          <a:schemeClr val="accent2">
            <a:hueOff val="3121013"/>
            <a:satOff val="-3893"/>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2015:  Feedback from ABET IAC and AAC</a:t>
          </a:r>
        </a:p>
      </dsp:txBody>
      <dsp:txXfrm>
        <a:off x="5935367" y="2116306"/>
        <a:ext cx="1779083" cy="1186054"/>
      </dsp:txXfrm>
    </dsp:sp>
    <dsp:sp modelId="{79AB5841-4FBA-429E-9D32-B0D51CB09178}">
      <dsp:nvSpPr>
        <dsp:cNvPr id="0" name=""/>
        <dsp:cNvSpPr/>
      </dsp:nvSpPr>
      <dsp:spPr>
        <a:xfrm>
          <a:off x="8010964" y="2116306"/>
          <a:ext cx="2965137" cy="1186054"/>
        </a:xfrm>
        <a:prstGeom prst="chevron">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2015:  Area Delegation performs first reading </a:t>
          </a:r>
        </a:p>
      </dsp:txBody>
      <dsp:txXfrm>
        <a:off x="8603991" y="2116306"/>
        <a:ext cx="1779083" cy="11860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92B64-7DEC-4065-A4CF-FD860AF9F48F}">
      <dsp:nvSpPr>
        <dsp:cNvPr id="0" name=""/>
        <dsp:cNvSpPr/>
      </dsp:nvSpPr>
      <dsp:spPr>
        <a:xfrm>
          <a:off x="5093" y="2116306"/>
          <a:ext cx="2965137" cy="118605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2015: Comments Received, Incorporated </a:t>
          </a:r>
        </a:p>
      </dsp:txBody>
      <dsp:txXfrm>
        <a:off x="598120" y="2116306"/>
        <a:ext cx="1779083" cy="1186054"/>
      </dsp:txXfrm>
    </dsp:sp>
    <dsp:sp modelId="{4423D899-F9E2-43E9-90C1-BAB7301BA5DE}">
      <dsp:nvSpPr>
        <dsp:cNvPr id="0" name=""/>
        <dsp:cNvSpPr/>
      </dsp:nvSpPr>
      <dsp:spPr>
        <a:xfrm>
          <a:off x="2673717" y="2116306"/>
          <a:ext cx="2965137" cy="1186054"/>
        </a:xfrm>
        <a:prstGeom prst="chevron">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2016: </a:t>
          </a:r>
          <a:r>
            <a:rPr lang="en-US" sz="1700" kern="1200" dirty="0" smtClean="0">
              <a:latin typeface="Arial" panose="020B0604020202020204" pitchFamily="34" charset="0"/>
              <a:cs typeface="Arial" panose="020B0604020202020204" pitchFamily="34" charset="0"/>
            </a:rPr>
            <a:t>Area </a:t>
          </a:r>
          <a:r>
            <a:rPr lang="en-US" sz="1700" kern="1200" dirty="0">
              <a:latin typeface="Arial" panose="020B0604020202020204" pitchFamily="34" charset="0"/>
              <a:cs typeface="Arial" panose="020B0604020202020204" pitchFamily="34" charset="0"/>
            </a:rPr>
            <a:t>Delegation performs first reading of new document</a:t>
          </a:r>
        </a:p>
      </dsp:txBody>
      <dsp:txXfrm>
        <a:off x="3266744" y="2116306"/>
        <a:ext cx="1779083" cy="1186054"/>
      </dsp:txXfrm>
    </dsp:sp>
    <dsp:sp modelId="{BAA58A4D-C036-4635-9365-6D82F9E82D67}">
      <dsp:nvSpPr>
        <dsp:cNvPr id="0" name=""/>
        <dsp:cNvSpPr/>
      </dsp:nvSpPr>
      <dsp:spPr>
        <a:xfrm>
          <a:off x="5342341" y="2116306"/>
          <a:ext cx="2965137" cy="1186054"/>
        </a:xfrm>
        <a:prstGeom prst="chevron">
          <a:avLst/>
        </a:prstGeom>
        <a:solidFill>
          <a:schemeClr val="accent3">
            <a:hueOff val="7500176"/>
            <a:satOff val="-11253"/>
            <a:lumOff val="-18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2017: </a:t>
          </a:r>
          <a:r>
            <a:rPr lang="en-US" sz="1700" kern="1200" dirty="0" smtClean="0">
              <a:latin typeface="Arial" panose="020B0604020202020204" pitchFamily="34" charset="0"/>
              <a:cs typeface="Arial" panose="020B0604020202020204" pitchFamily="34" charset="0"/>
            </a:rPr>
            <a:t>Area </a:t>
          </a:r>
          <a:r>
            <a:rPr lang="en-US" sz="1700" kern="1200" dirty="0">
              <a:latin typeface="Arial" panose="020B0604020202020204" pitchFamily="34" charset="0"/>
              <a:cs typeface="Arial" panose="020B0604020202020204" pitchFamily="34" charset="0"/>
            </a:rPr>
            <a:t>Delegation approves changes for 2019-20 Cycle</a:t>
          </a:r>
        </a:p>
      </dsp:txBody>
      <dsp:txXfrm>
        <a:off x="5935368" y="2116306"/>
        <a:ext cx="1779083" cy="1186054"/>
      </dsp:txXfrm>
    </dsp:sp>
    <dsp:sp modelId="{6926084D-ECF4-41B2-96ED-9D20D64119F8}">
      <dsp:nvSpPr>
        <dsp:cNvPr id="0" name=""/>
        <dsp:cNvSpPr/>
      </dsp:nvSpPr>
      <dsp:spPr>
        <a:xfrm>
          <a:off x="8010964" y="2116306"/>
          <a:ext cx="2965137" cy="1186054"/>
        </a:xfrm>
        <a:prstGeom prst="chevron">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009" tIns="22670" rIns="22670" bIns="22670" numCol="1" spcCol="1270" anchor="ctr" anchorCtr="0">
          <a:noAutofit/>
        </a:bodyPr>
        <a:lstStyle/>
        <a:p>
          <a:pPr lvl="0" algn="ctr" defTabSz="755650">
            <a:lnSpc>
              <a:spcPct val="90000"/>
            </a:lnSpc>
            <a:spcBef>
              <a:spcPct val="0"/>
            </a:spcBef>
            <a:spcAft>
              <a:spcPct val="35000"/>
            </a:spcAft>
          </a:pPr>
          <a:r>
            <a:rPr lang="en-US" sz="1700" kern="1200" dirty="0">
              <a:latin typeface="Arial" panose="020B0604020202020204" pitchFamily="34" charset="0"/>
              <a:cs typeface="Arial" panose="020B0604020202020204" pitchFamily="34" charset="0"/>
            </a:rPr>
            <a:t>2019: </a:t>
          </a:r>
          <a:r>
            <a:rPr lang="en-US" sz="1700" kern="1200" dirty="0" smtClean="0">
              <a:latin typeface="Arial" panose="020B0604020202020204" pitchFamily="34" charset="0"/>
              <a:cs typeface="Arial" panose="020B0604020202020204" pitchFamily="34" charset="0"/>
            </a:rPr>
            <a:t>You </a:t>
          </a:r>
          <a:r>
            <a:rPr lang="en-US" sz="1700" kern="1200" dirty="0">
              <a:latin typeface="Arial" panose="020B0604020202020204" pitchFamily="34" charset="0"/>
              <a:cs typeface="Arial" panose="020B0604020202020204" pitchFamily="34" charset="0"/>
            </a:rPr>
            <a:t>are here</a:t>
          </a:r>
        </a:p>
      </dsp:txBody>
      <dsp:txXfrm>
        <a:off x="8603991" y="2116306"/>
        <a:ext cx="1779083" cy="118605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F220CF-3FAE-4F62-B337-6F385A0B0324}">
      <dsp:nvSpPr>
        <dsp:cNvPr id="0" name=""/>
        <dsp:cNvSpPr/>
      </dsp:nvSpPr>
      <dsp:spPr>
        <a:xfrm>
          <a:off x="0" y="0"/>
          <a:ext cx="2965137" cy="1186054"/>
        </a:xfrm>
        <a:prstGeom prst="chevron">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2009: </a:t>
          </a:r>
          <a:r>
            <a:rPr lang="en-US" sz="2000" kern="1200" dirty="0" smtClean="0">
              <a:latin typeface="Arial" panose="020B0604020202020204" pitchFamily="34" charset="0"/>
              <a:cs typeface="Arial" panose="020B0604020202020204" pitchFamily="34" charset="0"/>
            </a:rPr>
            <a:t>Task </a:t>
          </a:r>
          <a:r>
            <a:rPr lang="en-US" sz="2000" kern="1200" dirty="0">
              <a:latin typeface="Arial" panose="020B0604020202020204" pitchFamily="34" charset="0"/>
              <a:cs typeface="Arial" panose="020B0604020202020204" pitchFamily="34" charset="0"/>
            </a:rPr>
            <a:t>force formed</a:t>
          </a:r>
        </a:p>
      </dsp:txBody>
      <dsp:txXfrm>
        <a:off x="593027" y="0"/>
        <a:ext cx="1779083" cy="1186054"/>
      </dsp:txXfrm>
    </dsp:sp>
    <dsp:sp modelId="{CFBE0799-933A-4B56-8973-D73A71801A8A}">
      <dsp:nvSpPr>
        <dsp:cNvPr id="0" name=""/>
        <dsp:cNvSpPr/>
      </dsp:nvSpPr>
      <dsp:spPr>
        <a:xfrm>
          <a:off x="2683048" y="1297"/>
          <a:ext cx="2965137" cy="1186054"/>
        </a:xfrm>
        <a:prstGeom prst="chevron">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009" tIns="24003" rIns="24003" bIns="24003" numCol="1" spcCol="1270" anchor="ctr" anchorCtr="0">
          <a:noAutofit/>
        </a:bodyPr>
        <a:lstStyle/>
        <a:p>
          <a:pPr lvl="0" algn="ctr" defTabSz="800100">
            <a:lnSpc>
              <a:spcPct val="90000"/>
            </a:lnSpc>
            <a:spcBef>
              <a:spcPct val="0"/>
            </a:spcBef>
            <a:spcAft>
              <a:spcPct val="35000"/>
            </a:spcAft>
          </a:pPr>
          <a:r>
            <a:rPr lang="en-US" sz="1800" kern="1200" dirty="0">
              <a:latin typeface="Arial" panose="020B0604020202020204" pitchFamily="34" charset="0"/>
              <a:cs typeface="Arial" panose="020B0604020202020204" pitchFamily="34" charset="0"/>
            </a:rPr>
            <a:t>2010: Surveyed PEVs about C3</a:t>
          </a:r>
        </a:p>
      </dsp:txBody>
      <dsp:txXfrm>
        <a:off x="3276075" y="1297"/>
        <a:ext cx="1779083" cy="1186054"/>
      </dsp:txXfrm>
    </dsp:sp>
    <dsp:sp modelId="{35AC601D-E790-4EB9-A270-B6BFB58F0AD4}">
      <dsp:nvSpPr>
        <dsp:cNvPr id="0" name=""/>
        <dsp:cNvSpPr/>
      </dsp:nvSpPr>
      <dsp:spPr>
        <a:xfrm>
          <a:off x="5329955" y="4"/>
          <a:ext cx="2965137" cy="1186054"/>
        </a:xfrm>
        <a:prstGeom prst="chevron">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Arial" panose="020B0604020202020204" pitchFamily="34" charset="0"/>
              <a:cs typeface="Arial" panose="020B0604020202020204" pitchFamily="34" charset="0"/>
            </a:rPr>
            <a:t>2011</a:t>
          </a:r>
          <a:r>
            <a:rPr lang="en-US" sz="2000" kern="1200" dirty="0">
              <a:latin typeface="Arial" panose="020B0604020202020204" pitchFamily="34" charset="0"/>
              <a:cs typeface="Arial" panose="020B0604020202020204" pitchFamily="34" charset="0"/>
            </a:rPr>
            <a:t>: Identified Stakeholders</a:t>
          </a:r>
        </a:p>
      </dsp:txBody>
      <dsp:txXfrm>
        <a:off x="5922982" y="4"/>
        <a:ext cx="1779083" cy="1186054"/>
      </dsp:txXfrm>
    </dsp:sp>
    <dsp:sp modelId="{D1ADF255-C9D3-4881-AF3B-31EF74BD5C05}">
      <dsp:nvSpPr>
        <dsp:cNvPr id="0" name=""/>
        <dsp:cNvSpPr/>
      </dsp:nvSpPr>
      <dsp:spPr>
        <a:xfrm>
          <a:off x="8016058" y="4"/>
          <a:ext cx="2965137" cy="1186054"/>
        </a:xfrm>
        <a:prstGeom prst="chevron">
          <a:avLst/>
        </a:prstGeom>
        <a:solidFill>
          <a:srgbClr val="FF0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a:latin typeface="Arial" panose="020B0604020202020204" pitchFamily="34" charset="0"/>
              <a:cs typeface="Arial" panose="020B0604020202020204" pitchFamily="34" charset="0"/>
            </a:rPr>
            <a:t>2012: Literature Review</a:t>
          </a:r>
        </a:p>
      </dsp:txBody>
      <dsp:txXfrm>
        <a:off x="8609085" y="4"/>
        <a:ext cx="1779083" cy="1186054"/>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vl1pPr>
          </a:lstStyle>
          <a:p>
            <a:endParaRPr lang="en-US" dirty="0">
              <a:latin typeface="Arial" panose="020B0604020202020204" pitchFamily="34" charset="0"/>
            </a:endParaRPr>
          </a:p>
        </p:txBody>
      </p:sp>
      <p:sp>
        <p:nvSpPr>
          <p:cNvPr id="3" name="Date Placeholder 2"/>
          <p:cNvSpPr>
            <a:spLocks noGrp="1"/>
          </p:cNvSpPr>
          <p:nvPr>
            <p:ph type="dt" sz="quarter" idx="1"/>
          </p:nvPr>
        </p:nvSpPr>
        <p:spPr>
          <a:xfrm>
            <a:off x="3970939" y="0"/>
            <a:ext cx="3037840" cy="464820"/>
          </a:xfrm>
          <a:prstGeom prst="rect">
            <a:avLst/>
          </a:prstGeom>
        </p:spPr>
        <p:txBody>
          <a:bodyPr vert="horz" lIns="92446" tIns="46223" rIns="92446" bIns="46223" rtlCol="0"/>
          <a:lstStyle>
            <a:lvl1pPr algn="r">
              <a:defRPr sz="1200"/>
            </a:lvl1pPr>
          </a:lstStyle>
          <a:p>
            <a:fld id="{BBD48773-23C2-4033-B454-038A048D1DD7}" type="datetimeFigureOut">
              <a:rPr lang="en-US" smtClean="0">
                <a:latin typeface="Arial" panose="020B0604020202020204" pitchFamily="34" charset="0"/>
              </a:rPr>
              <a:pPr/>
              <a:t>5/24/19</a:t>
            </a:fld>
            <a:endParaRPr lang="en-US" dirty="0">
              <a:latin typeface="Arial" panose="020B0604020202020204" pitchFamily="34" charset="0"/>
            </a:endParaRPr>
          </a:p>
        </p:txBody>
      </p:sp>
      <p:sp>
        <p:nvSpPr>
          <p:cNvPr id="4" name="Footer Placeholder 3"/>
          <p:cNvSpPr>
            <a:spLocks noGrp="1"/>
          </p:cNvSpPr>
          <p:nvPr>
            <p:ph type="ftr" sz="quarter" idx="2"/>
          </p:nvPr>
        </p:nvSpPr>
        <p:spPr>
          <a:xfrm>
            <a:off x="1" y="8829967"/>
            <a:ext cx="3037840" cy="464820"/>
          </a:xfrm>
          <a:prstGeom prst="rect">
            <a:avLst/>
          </a:prstGeom>
        </p:spPr>
        <p:txBody>
          <a:bodyPr vert="horz" lIns="92446" tIns="46223" rIns="92446" bIns="46223" rtlCol="0" anchor="b"/>
          <a:lstStyle>
            <a:lvl1pPr algn="l">
              <a:defRPr sz="1200"/>
            </a:lvl1pPr>
          </a:lstStyle>
          <a:p>
            <a:endParaRPr lang="en-US" dirty="0">
              <a:latin typeface="Arial" panose="020B0604020202020204" pitchFamily="34" charset="0"/>
            </a:endParaRPr>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2446" tIns="46223" rIns="92446" bIns="46223" rtlCol="0" anchor="b"/>
          <a:lstStyle>
            <a:lvl1pPr algn="r">
              <a:defRPr sz="1200"/>
            </a:lvl1pPr>
          </a:lstStyle>
          <a:p>
            <a:fld id="{16A32202-6CA9-4EFC-A431-609C124B894C}" type="slidenum">
              <a:rPr lang="en-US" smtClean="0">
                <a:latin typeface="Arial" panose="020B0604020202020204" pitchFamily="34" charset="0"/>
              </a:rPr>
              <a:pPr/>
              <a:t>‹#›</a:t>
            </a:fld>
            <a:endParaRPr lang="en-US" dirty="0">
              <a:latin typeface="Arial" panose="020B0604020202020204" pitchFamily="34" charset="0"/>
            </a:endParaRPr>
          </a:p>
        </p:txBody>
      </p:sp>
    </p:spTree>
    <p:extLst>
      <p:ext uri="{BB962C8B-B14F-4D97-AF65-F5344CB8AC3E}">
        <p14:creationId xmlns:p14="http://schemas.microsoft.com/office/powerpoint/2010/main" val="2011196373"/>
      </p:ext>
    </p:extLst>
  </p:cSld>
  <p:clrMap bg1="lt1" tx1="dk1" bg2="lt2" tx2="dk2" accent1="accent1" accent2="accent2" accent3="accent3" accent4="accent4" accent5="accent5" accent6="accent6" hlink="hlink" folHlink="folHlink"/>
  <p:hf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2446" tIns="46223" rIns="92446" bIns="46223" rtlCol="0"/>
          <a:lstStyle>
            <a:lvl1pPr algn="l">
              <a:defRPr sz="1200">
                <a:latin typeface="Arial" panose="020B0604020202020204" pitchFamily="34" charset="0"/>
              </a:defRPr>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2446" tIns="46223" rIns="92446" bIns="46223" rtlCol="0"/>
          <a:lstStyle>
            <a:lvl1pPr algn="r">
              <a:defRPr sz="1200">
                <a:latin typeface="Arial" panose="020B0604020202020204" pitchFamily="34" charset="0"/>
              </a:defRPr>
            </a:lvl1pPr>
          </a:lstStyle>
          <a:p>
            <a:fld id="{BD6C30CD-B615-4D2A-B713-BF50FE72087B}" type="datetimeFigureOut">
              <a:rPr lang="en-US" smtClean="0"/>
              <a:pPr/>
              <a:t>5/24/19</a:t>
            </a:fld>
            <a:endParaRPr lang="en-US" dirty="0"/>
          </a:p>
        </p:txBody>
      </p:sp>
      <p:sp>
        <p:nvSpPr>
          <p:cNvPr id="4" name="Slide Image Placeholder 3"/>
          <p:cNvSpPr>
            <a:spLocks noGrp="1" noRot="1" noChangeAspect="1"/>
          </p:cNvSpPr>
          <p:nvPr>
            <p:ph type="sldImg" idx="2"/>
          </p:nvPr>
        </p:nvSpPr>
        <p:spPr>
          <a:xfrm>
            <a:off x="407988" y="696913"/>
            <a:ext cx="6196012" cy="3486150"/>
          </a:xfrm>
          <a:prstGeom prst="rect">
            <a:avLst/>
          </a:prstGeom>
          <a:noFill/>
          <a:ln w="12700">
            <a:solidFill>
              <a:prstClr val="black"/>
            </a:solidFill>
          </a:ln>
        </p:spPr>
        <p:txBody>
          <a:bodyPr vert="horz" lIns="92446" tIns="46223" rIns="92446" bIns="46223"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2446" tIns="46223" rIns="92446" bIns="46223" rtlCol="0"/>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1" y="8829967"/>
            <a:ext cx="3037840" cy="464820"/>
          </a:xfrm>
          <a:prstGeom prst="rect">
            <a:avLst/>
          </a:prstGeom>
        </p:spPr>
        <p:txBody>
          <a:bodyPr vert="horz" lIns="92446" tIns="46223" rIns="92446" bIns="46223" rtlCol="0" anchor="b"/>
          <a:lstStyle>
            <a:lvl1pPr algn="l">
              <a:defRPr sz="1200">
                <a:latin typeface="Arial" panose="020B0604020202020204" pitchFamily="34" charset="0"/>
              </a:defRPr>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2446" tIns="46223" rIns="92446" bIns="46223" rtlCol="0" anchor="b"/>
          <a:lstStyle>
            <a:lvl1pPr algn="r">
              <a:defRPr sz="1200">
                <a:latin typeface="Arial" panose="020B0604020202020204" pitchFamily="34" charset="0"/>
              </a:defRPr>
            </a:lvl1pPr>
          </a:lstStyle>
          <a:p>
            <a:fld id="{A9C06C12-12FC-41A0-AE29-B2D7202F4034}" type="slidenum">
              <a:rPr lang="en-US" smtClean="0"/>
              <a:pPr/>
              <a:t>‹#›</a:t>
            </a:fld>
            <a:endParaRPr lang="en-US" dirty="0"/>
          </a:p>
        </p:txBody>
      </p:sp>
    </p:spTree>
    <p:extLst>
      <p:ext uri="{BB962C8B-B14F-4D97-AF65-F5344CB8AC3E}">
        <p14:creationId xmlns:p14="http://schemas.microsoft.com/office/powerpoint/2010/main" val="3524170720"/>
      </p:ext>
    </p:extLst>
  </p:cSld>
  <p:clrMap bg1="lt1" tx1="dk1" bg2="lt2" tx2="dk2" accent1="accent1" accent2="accent2" accent3="accent3" accent4="accent4" accent5="accent5" accent6="accent6" hlink="hlink" folHlink="folHlink"/>
  <p:hf dt="0"/>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a:t>
            </a:fld>
            <a:endParaRPr lang="en-US"/>
          </a:p>
        </p:txBody>
      </p:sp>
    </p:spTree>
    <p:extLst>
      <p:ext uri="{BB962C8B-B14F-4D97-AF65-F5344CB8AC3E}">
        <p14:creationId xmlns:p14="http://schemas.microsoft.com/office/powerpoint/2010/main" val="186319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11</a:t>
            </a:fld>
            <a:endParaRPr lang="en-US"/>
          </a:p>
        </p:txBody>
      </p:sp>
    </p:spTree>
    <p:extLst>
      <p:ext uri="{BB962C8B-B14F-4D97-AF65-F5344CB8AC3E}">
        <p14:creationId xmlns:p14="http://schemas.microsoft.com/office/powerpoint/2010/main" val="5879600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AC1C01-88F7-40B9-A278-6956FD0CDDE7}" type="slidenum">
              <a:rPr lang="en-US" smtClean="0"/>
              <a:t>12</a:t>
            </a:fld>
            <a:endParaRPr lang="en-US"/>
          </a:p>
        </p:txBody>
      </p:sp>
    </p:spTree>
    <p:extLst>
      <p:ext uri="{BB962C8B-B14F-4D97-AF65-F5344CB8AC3E}">
        <p14:creationId xmlns:p14="http://schemas.microsoft.com/office/powerpoint/2010/main" val="23207506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Indicate industry practice of considering elements – not forcing Perhaps a checklist to say what they consider and why they don’t consider certain elements.</a:t>
            </a:r>
          </a:p>
        </p:txBody>
      </p:sp>
      <p:sp>
        <p:nvSpPr>
          <p:cNvPr id="4" name="Slide Number Placeholder 3"/>
          <p:cNvSpPr>
            <a:spLocks noGrp="1"/>
          </p:cNvSpPr>
          <p:nvPr>
            <p:ph type="sldNum" sz="quarter" idx="10"/>
          </p:nvPr>
        </p:nvSpPr>
        <p:spPr/>
        <p:txBody>
          <a:bodyPr/>
          <a:lstStyle/>
          <a:p>
            <a:fld id="{C8AC1C01-88F7-40B9-A278-6956FD0CDDE7}" type="slidenum">
              <a:rPr lang="en-US" smtClean="0"/>
              <a:t>13</a:t>
            </a:fld>
            <a:endParaRPr lang="en-US"/>
          </a:p>
        </p:txBody>
      </p:sp>
    </p:spTree>
    <p:extLst>
      <p:ext uri="{BB962C8B-B14F-4D97-AF65-F5344CB8AC3E}">
        <p14:creationId xmlns:p14="http://schemas.microsoft.com/office/powerpoint/2010/main" val="39897485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There are many other possible audiences: faculty, students, non-technical public sector, for biomedical</a:t>
            </a:r>
            <a:r>
              <a:rPr lang="en-US" sz="1000" baseline="0" dirty="0"/>
              <a:t> engineers, they might communicate with doctors.  In capstone, students could communicate with external clients. It is the program’s responsibility to determine what makes sense for them.</a:t>
            </a:r>
            <a:endParaRPr lang="en-US" sz="1000" dirty="0"/>
          </a:p>
        </p:txBody>
      </p:sp>
      <p:sp>
        <p:nvSpPr>
          <p:cNvPr id="4" name="Slide Number Placeholder 3"/>
          <p:cNvSpPr>
            <a:spLocks noGrp="1"/>
          </p:cNvSpPr>
          <p:nvPr>
            <p:ph type="sldNum" sz="quarter" idx="10"/>
          </p:nvPr>
        </p:nvSpPr>
        <p:spPr/>
        <p:txBody>
          <a:bodyPr/>
          <a:lstStyle/>
          <a:p>
            <a:fld id="{C8AC1C01-88F7-40B9-A278-6956FD0CDDE7}" type="slidenum">
              <a:rPr lang="en-US" smtClean="0"/>
              <a:t>14</a:t>
            </a:fld>
            <a:endParaRPr lang="en-US"/>
          </a:p>
        </p:txBody>
      </p:sp>
    </p:spTree>
    <p:extLst>
      <p:ext uri="{BB962C8B-B14F-4D97-AF65-F5344CB8AC3E}">
        <p14:creationId xmlns:p14="http://schemas.microsoft.com/office/powerpoint/2010/main" val="169011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Just note again that consideration does not require that all elements are of major concern.</a:t>
            </a:r>
          </a:p>
        </p:txBody>
      </p:sp>
      <p:sp>
        <p:nvSpPr>
          <p:cNvPr id="4" name="Slide Number Placeholder 3"/>
          <p:cNvSpPr>
            <a:spLocks noGrp="1"/>
          </p:cNvSpPr>
          <p:nvPr>
            <p:ph type="sldNum" sz="quarter" idx="10"/>
          </p:nvPr>
        </p:nvSpPr>
        <p:spPr/>
        <p:txBody>
          <a:bodyPr/>
          <a:lstStyle/>
          <a:p>
            <a:fld id="{C8AC1C01-88F7-40B9-A278-6956FD0CDDE7}" type="slidenum">
              <a:rPr lang="en-US" smtClean="0"/>
              <a:t>15</a:t>
            </a:fld>
            <a:endParaRPr lang="en-US"/>
          </a:p>
        </p:txBody>
      </p:sp>
    </p:spTree>
    <p:extLst>
      <p:ext uri="{BB962C8B-B14F-4D97-AF65-F5344CB8AC3E}">
        <p14:creationId xmlns:p14="http://schemas.microsoft.com/office/powerpoint/2010/main" val="1570960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CATME can be used to look at whether or not an environment is collaborative and inclusive.</a:t>
            </a:r>
            <a:r>
              <a:rPr lang="en-US" sz="1000" baseline="0" dirty="0"/>
              <a:t>  CATME.org also rework.withgoogle.com</a:t>
            </a:r>
          </a:p>
        </p:txBody>
      </p:sp>
      <p:sp>
        <p:nvSpPr>
          <p:cNvPr id="4" name="Slide Number Placeholder 3"/>
          <p:cNvSpPr>
            <a:spLocks noGrp="1"/>
          </p:cNvSpPr>
          <p:nvPr>
            <p:ph type="sldNum" sz="quarter" idx="10"/>
          </p:nvPr>
        </p:nvSpPr>
        <p:spPr/>
        <p:txBody>
          <a:bodyPr/>
          <a:lstStyle/>
          <a:p>
            <a:fld id="{C8AC1C01-88F7-40B9-A278-6956FD0CDDE7}" type="slidenum">
              <a:rPr lang="en-US" smtClean="0"/>
              <a:t>16</a:t>
            </a:fld>
            <a:endParaRPr lang="en-US"/>
          </a:p>
        </p:txBody>
      </p:sp>
    </p:spTree>
    <p:extLst>
      <p:ext uri="{BB962C8B-B14F-4D97-AF65-F5344CB8AC3E}">
        <p14:creationId xmlns:p14="http://schemas.microsoft.com/office/powerpoint/2010/main" val="17771075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17</a:t>
            </a:fld>
            <a:endParaRPr lang="en-US"/>
          </a:p>
        </p:txBody>
      </p:sp>
    </p:spTree>
    <p:extLst>
      <p:ext uri="{BB962C8B-B14F-4D97-AF65-F5344CB8AC3E}">
        <p14:creationId xmlns:p14="http://schemas.microsoft.com/office/powerpoint/2010/main" val="5350944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Not controversial</a:t>
            </a:r>
          </a:p>
        </p:txBody>
      </p:sp>
      <p:sp>
        <p:nvSpPr>
          <p:cNvPr id="4" name="Slide Number Placeholder 3"/>
          <p:cNvSpPr>
            <a:spLocks noGrp="1"/>
          </p:cNvSpPr>
          <p:nvPr>
            <p:ph type="sldNum" sz="quarter" idx="10"/>
          </p:nvPr>
        </p:nvSpPr>
        <p:spPr/>
        <p:txBody>
          <a:bodyPr/>
          <a:lstStyle/>
          <a:p>
            <a:fld id="{C8AC1C01-88F7-40B9-A278-6956FD0CDDE7}" type="slidenum">
              <a:rPr lang="en-US" smtClean="0"/>
              <a:t>18</a:t>
            </a:fld>
            <a:endParaRPr lang="en-US"/>
          </a:p>
        </p:txBody>
      </p:sp>
    </p:spTree>
    <p:extLst>
      <p:ext uri="{BB962C8B-B14F-4D97-AF65-F5344CB8AC3E}">
        <p14:creationId xmlns:p14="http://schemas.microsoft.com/office/powerpoint/2010/main" val="41380332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00" baseline="0" dirty="0"/>
              <a:t>Go to an on-line resource, determine if it is appropriate, apply it in an appropriate context, </a:t>
            </a:r>
            <a:r>
              <a:rPr lang="en-US" sz="1000" dirty="0"/>
              <a:t>such as identifying needed information, reviewing literature and information, using appropriate sources, applying information</a:t>
            </a:r>
          </a:p>
          <a:p>
            <a:endParaRPr lang="en-US" sz="1000" dirty="0"/>
          </a:p>
        </p:txBody>
      </p:sp>
      <p:sp>
        <p:nvSpPr>
          <p:cNvPr id="4" name="Slide Number Placeholder 3"/>
          <p:cNvSpPr>
            <a:spLocks noGrp="1"/>
          </p:cNvSpPr>
          <p:nvPr>
            <p:ph type="sldNum" sz="quarter" idx="10"/>
          </p:nvPr>
        </p:nvSpPr>
        <p:spPr/>
        <p:txBody>
          <a:bodyPr/>
          <a:lstStyle/>
          <a:p>
            <a:fld id="{C8AC1C01-88F7-40B9-A278-6956FD0CDDE7}" type="slidenum">
              <a:rPr lang="en-US" smtClean="0"/>
              <a:t>19</a:t>
            </a:fld>
            <a:endParaRPr lang="en-US"/>
          </a:p>
        </p:txBody>
      </p:sp>
    </p:spTree>
    <p:extLst>
      <p:ext uri="{BB962C8B-B14F-4D97-AF65-F5344CB8AC3E}">
        <p14:creationId xmlns:p14="http://schemas.microsoft.com/office/powerpoint/2010/main" val="14339384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20</a:t>
            </a:fld>
            <a:endParaRPr lang="en-US"/>
          </a:p>
        </p:txBody>
      </p:sp>
    </p:spTree>
    <p:extLst>
      <p:ext uri="{BB962C8B-B14F-4D97-AF65-F5344CB8AC3E}">
        <p14:creationId xmlns:p14="http://schemas.microsoft.com/office/powerpoint/2010/main" val="2195889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why task force was formed; IAC is Industrial Advisory Council</a:t>
            </a:r>
          </a:p>
        </p:txBody>
      </p:sp>
      <p:sp>
        <p:nvSpPr>
          <p:cNvPr id="4" name="Slide Number Placeholder 3"/>
          <p:cNvSpPr>
            <a:spLocks noGrp="1"/>
          </p:cNvSpPr>
          <p:nvPr>
            <p:ph type="sldNum" sz="quarter" idx="10"/>
          </p:nvPr>
        </p:nvSpPr>
        <p:spPr/>
        <p:txBody>
          <a:bodyPr/>
          <a:lstStyle/>
          <a:p>
            <a:fld id="{7CE0BDBB-3DC3-42D1-957B-20589D6EF1D9}" type="slidenum">
              <a:rPr lang="en-US" smtClean="0"/>
              <a:t>3</a:t>
            </a:fld>
            <a:endParaRPr lang="en-US"/>
          </a:p>
        </p:txBody>
      </p:sp>
    </p:spTree>
    <p:extLst>
      <p:ext uri="{BB962C8B-B14F-4D97-AF65-F5344CB8AC3E}">
        <p14:creationId xmlns:p14="http://schemas.microsoft.com/office/powerpoint/2010/main" val="4741806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21</a:t>
            </a:fld>
            <a:endParaRPr lang="en-US"/>
          </a:p>
        </p:txBody>
      </p:sp>
    </p:spTree>
    <p:extLst>
      <p:ext uri="{BB962C8B-B14F-4D97-AF65-F5344CB8AC3E}">
        <p14:creationId xmlns:p14="http://schemas.microsoft.com/office/powerpoint/2010/main" val="221410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22</a:t>
            </a:fld>
            <a:endParaRPr lang="en-US"/>
          </a:p>
        </p:txBody>
      </p:sp>
    </p:spTree>
    <p:extLst>
      <p:ext uri="{BB962C8B-B14F-4D97-AF65-F5344CB8AC3E}">
        <p14:creationId xmlns:p14="http://schemas.microsoft.com/office/powerpoint/2010/main" val="26975843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23</a:t>
            </a:fld>
            <a:endParaRPr lang="en-US"/>
          </a:p>
        </p:txBody>
      </p:sp>
    </p:spTree>
    <p:extLst>
      <p:ext uri="{BB962C8B-B14F-4D97-AF65-F5344CB8AC3E}">
        <p14:creationId xmlns:p14="http://schemas.microsoft.com/office/powerpoint/2010/main" val="33412561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24</a:t>
            </a:fld>
            <a:endParaRPr lang="en-US"/>
          </a:p>
        </p:txBody>
      </p:sp>
    </p:spTree>
    <p:extLst>
      <p:ext uri="{BB962C8B-B14F-4D97-AF65-F5344CB8AC3E}">
        <p14:creationId xmlns:p14="http://schemas.microsoft.com/office/powerpoint/2010/main" val="3283855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25</a:t>
            </a:fld>
            <a:endParaRPr lang="en-US"/>
          </a:p>
        </p:txBody>
      </p:sp>
    </p:spTree>
    <p:extLst>
      <p:ext uri="{BB962C8B-B14F-4D97-AF65-F5344CB8AC3E}">
        <p14:creationId xmlns:p14="http://schemas.microsoft.com/office/powerpoint/2010/main" val="2373920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26</a:t>
            </a:fld>
            <a:endParaRPr lang="en-US"/>
          </a:p>
        </p:txBody>
      </p:sp>
    </p:spTree>
    <p:extLst>
      <p:ext uri="{BB962C8B-B14F-4D97-AF65-F5344CB8AC3E}">
        <p14:creationId xmlns:p14="http://schemas.microsoft.com/office/powerpoint/2010/main" val="9081499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27</a:t>
            </a:fld>
            <a:endParaRPr lang="en-US"/>
          </a:p>
        </p:txBody>
      </p:sp>
    </p:spTree>
    <p:extLst>
      <p:ext uri="{BB962C8B-B14F-4D97-AF65-F5344CB8AC3E}">
        <p14:creationId xmlns:p14="http://schemas.microsoft.com/office/powerpoint/2010/main" val="9287934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28</a:t>
            </a:fld>
            <a:endParaRPr lang="en-US"/>
          </a:p>
        </p:txBody>
      </p:sp>
    </p:spTree>
    <p:extLst>
      <p:ext uri="{BB962C8B-B14F-4D97-AF65-F5344CB8AC3E}">
        <p14:creationId xmlns:p14="http://schemas.microsoft.com/office/powerpoint/2010/main" val="281150495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29</a:t>
            </a:fld>
            <a:endParaRPr lang="en-US"/>
          </a:p>
        </p:txBody>
      </p:sp>
    </p:spTree>
    <p:extLst>
      <p:ext uri="{BB962C8B-B14F-4D97-AF65-F5344CB8AC3E}">
        <p14:creationId xmlns:p14="http://schemas.microsoft.com/office/powerpoint/2010/main" val="13081714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Everyone</a:t>
            </a:r>
          </a:p>
        </p:txBody>
      </p:sp>
      <p:sp>
        <p:nvSpPr>
          <p:cNvPr id="4" name="Slide Number Placeholder 3"/>
          <p:cNvSpPr>
            <a:spLocks noGrp="1"/>
          </p:cNvSpPr>
          <p:nvPr>
            <p:ph type="sldNum" sz="quarter" idx="10"/>
          </p:nvPr>
        </p:nvSpPr>
        <p:spPr/>
        <p:txBody>
          <a:bodyPr/>
          <a:lstStyle/>
          <a:p>
            <a:fld id="{7CE0BDBB-3DC3-42D1-957B-20589D6EF1D9}" type="slidenum">
              <a:rPr lang="en-US" smtClean="0"/>
              <a:t>30</a:t>
            </a:fld>
            <a:endParaRPr lang="en-US"/>
          </a:p>
        </p:txBody>
      </p:sp>
    </p:spTree>
    <p:extLst>
      <p:ext uri="{BB962C8B-B14F-4D97-AF65-F5344CB8AC3E}">
        <p14:creationId xmlns:p14="http://schemas.microsoft.com/office/powerpoint/2010/main" val="19244272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did not touch harmonized definitions such as PEOs and SO</a:t>
            </a:r>
          </a:p>
        </p:txBody>
      </p:sp>
      <p:sp>
        <p:nvSpPr>
          <p:cNvPr id="4" name="Slide Number Placeholder 3"/>
          <p:cNvSpPr>
            <a:spLocks noGrp="1"/>
          </p:cNvSpPr>
          <p:nvPr>
            <p:ph type="sldNum" sz="quarter" idx="10"/>
          </p:nvPr>
        </p:nvSpPr>
        <p:spPr/>
        <p:txBody>
          <a:bodyPr/>
          <a:lstStyle/>
          <a:p>
            <a:fld id="{7CE0BDBB-3DC3-42D1-957B-20589D6EF1D9}" type="slidenum">
              <a:rPr lang="en-US" smtClean="0"/>
              <a:t>4</a:t>
            </a:fld>
            <a:endParaRPr lang="en-US"/>
          </a:p>
        </p:txBody>
      </p:sp>
    </p:spTree>
    <p:extLst>
      <p:ext uri="{BB962C8B-B14F-4D97-AF65-F5344CB8AC3E}">
        <p14:creationId xmlns:p14="http://schemas.microsoft.com/office/powerpoint/2010/main" val="9486014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5</a:t>
            </a:fld>
            <a:endParaRPr lang="en-US"/>
          </a:p>
        </p:txBody>
      </p:sp>
    </p:spTree>
    <p:extLst>
      <p:ext uri="{BB962C8B-B14F-4D97-AF65-F5344CB8AC3E}">
        <p14:creationId xmlns:p14="http://schemas.microsoft.com/office/powerpoint/2010/main" val="1553987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6</a:t>
            </a:fld>
            <a:endParaRPr lang="en-US"/>
          </a:p>
        </p:txBody>
      </p:sp>
    </p:spTree>
    <p:extLst>
      <p:ext uri="{BB962C8B-B14F-4D97-AF65-F5344CB8AC3E}">
        <p14:creationId xmlns:p14="http://schemas.microsoft.com/office/powerpoint/2010/main" val="5633395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7</a:t>
            </a:fld>
            <a:endParaRPr lang="en-US"/>
          </a:p>
        </p:txBody>
      </p:sp>
    </p:spTree>
    <p:extLst>
      <p:ext uri="{BB962C8B-B14F-4D97-AF65-F5344CB8AC3E}">
        <p14:creationId xmlns:p14="http://schemas.microsoft.com/office/powerpoint/2010/main" val="4039384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8</a:t>
            </a:fld>
            <a:endParaRPr lang="en-US"/>
          </a:p>
        </p:txBody>
      </p:sp>
    </p:spTree>
    <p:extLst>
      <p:ext uri="{BB962C8B-B14F-4D97-AF65-F5344CB8AC3E}">
        <p14:creationId xmlns:p14="http://schemas.microsoft.com/office/powerpoint/2010/main" val="2338867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9</a:t>
            </a:fld>
            <a:endParaRPr lang="en-US"/>
          </a:p>
        </p:txBody>
      </p:sp>
    </p:spTree>
    <p:extLst>
      <p:ext uri="{BB962C8B-B14F-4D97-AF65-F5344CB8AC3E}">
        <p14:creationId xmlns:p14="http://schemas.microsoft.com/office/powerpoint/2010/main" val="3457687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0BDBB-3DC3-42D1-957B-20589D6EF1D9}" type="slidenum">
              <a:rPr lang="en-US" smtClean="0"/>
              <a:t>10</a:t>
            </a:fld>
            <a:endParaRPr lang="en-US"/>
          </a:p>
        </p:txBody>
      </p:sp>
    </p:spTree>
    <p:extLst>
      <p:ext uri="{BB962C8B-B14F-4D97-AF65-F5344CB8AC3E}">
        <p14:creationId xmlns:p14="http://schemas.microsoft.com/office/powerpoint/2010/main" val="4018648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 Two-Line Title">
    <p:bg>
      <p:bgRef idx="1001">
        <a:schemeClr val="bg1"/>
      </p:bgRef>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6096000" y="0"/>
            <a:ext cx="6096000" cy="6858000"/>
          </a:xfrm>
          <a:prstGeom prst="rect">
            <a:avLst/>
          </a:prstGeom>
        </p:spPr>
        <p:txBody>
          <a:bodyPr vert="horz" lIns="365760" tIns="274320" anchor="t" anchorCtr="0"/>
          <a:lstStyle/>
          <a:p>
            <a:r>
              <a:rPr lang="en-US" smtClean="0"/>
              <a:t>Click icon to add picture</a:t>
            </a:r>
            <a:endParaRPr lang="en-US"/>
          </a:p>
        </p:txBody>
      </p:sp>
      <p:sp>
        <p:nvSpPr>
          <p:cNvPr id="18" name="Text Placeholder 19"/>
          <p:cNvSpPr>
            <a:spLocks noGrp="1"/>
          </p:cNvSpPr>
          <p:nvPr>
            <p:ph type="body" sz="quarter" idx="11" hasCustomPrompt="1"/>
          </p:nvPr>
        </p:nvSpPr>
        <p:spPr>
          <a:xfrm>
            <a:off x="609600" y="4038600"/>
            <a:ext cx="4470400" cy="838200"/>
          </a:xfrm>
          <a:prstGeom prst="rect">
            <a:avLst/>
          </a:prstGeom>
        </p:spPr>
        <p:txBody>
          <a:bodyPr/>
          <a:lstStyle>
            <a:lvl1pPr marL="0" indent="0">
              <a:buNone/>
              <a:defRPr sz="2200" b="1" baseline="0">
                <a:solidFill>
                  <a:schemeClr val="tx1"/>
                </a:solidFill>
                <a:latin typeface="Arial" panose="020B0604020202020204" pitchFamily="34" charset="0"/>
                <a:cs typeface="Arial" panose="020B0604020202020204" pitchFamily="34" charset="0"/>
              </a:defRPr>
            </a:lvl1pPr>
          </a:lstStyle>
          <a:p>
            <a:pPr lvl="0"/>
            <a:r>
              <a:rPr lang="en-US" dirty="0" smtClean="0"/>
              <a:t>Click to Add Presentation Title</a:t>
            </a:r>
          </a:p>
          <a:p>
            <a:pPr lvl="0"/>
            <a:endParaRPr lang="en-US" dirty="0" smtClean="0"/>
          </a:p>
          <a:p>
            <a:pPr lvl="0"/>
            <a:endParaRPr lang="en-US" dirty="0" smtClean="0"/>
          </a:p>
        </p:txBody>
      </p:sp>
      <p:pic>
        <p:nvPicPr>
          <p:cNvPr id="21" name="Picture 20" descr="ABET_OrangeWhite.eps"/>
          <p:cNvPicPr>
            <a:picLocks noChangeAspect="1"/>
          </p:cNvPicPr>
          <p:nvPr/>
        </p:nvPicPr>
        <p:blipFill>
          <a:blip r:embed="rId2"/>
          <a:stretch>
            <a:fillRect/>
          </a:stretch>
        </p:blipFill>
        <p:spPr>
          <a:xfrm>
            <a:off x="609600" y="431800"/>
            <a:ext cx="794413" cy="794413"/>
          </a:xfrm>
          <a:prstGeom prst="rect">
            <a:avLst/>
          </a:prstGeom>
        </p:spPr>
      </p:pic>
      <p:sp>
        <p:nvSpPr>
          <p:cNvPr id="19" name="Text Placeholder 19"/>
          <p:cNvSpPr>
            <a:spLocks noGrp="1"/>
          </p:cNvSpPr>
          <p:nvPr>
            <p:ph type="body" sz="quarter" idx="12" hasCustomPrompt="1"/>
          </p:nvPr>
        </p:nvSpPr>
        <p:spPr>
          <a:xfrm>
            <a:off x="609600" y="5029200"/>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Presenter (First Last name)</a:t>
            </a:r>
          </a:p>
          <a:p>
            <a:pPr lvl="0"/>
            <a:endParaRPr lang="en-US" dirty="0" smtClean="0"/>
          </a:p>
        </p:txBody>
      </p:sp>
      <p:sp>
        <p:nvSpPr>
          <p:cNvPr id="22" name="Text Placeholder 19"/>
          <p:cNvSpPr>
            <a:spLocks noGrp="1"/>
          </p:cNvSpPr>
          <p:nvPr>
            <p:ph type="body" sz="quarter" idx="13" hasCustomPrompt="1"/>
          </p:nvPr>
        </p:nvSpPr>
        <p:spPr>
          <a:xfrm>
            <a:off x="609600" y="5486400"/>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Date (Month Day, Year)</a:t>
            </a:r>
          </a:p>
          <a:p>
            <a:pPr lvl="0"/>
            <a:endParaRPr lang="en-US" dirty="0" smtClean="0"/>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Lft Text and Rt Image">
    <p:spTree>
      <p:nvGrpSpPr>
        <p:cNvPr id="1" name=""/>
        <p:cNvGrpSpPr/>
        <p:nvPr/>
      </p:nvGrpSpPr>
      <p:grpSpPr>
        <a:xfrm>
          <a:off x="0" y="0"/>
          <a:ext cx="0" cy="0"/>
          <a:chOff x="0" y="0"/>
          <a:chExt cx="0" cy="0"/>
        </a:xfrm>
      </p:grpSpPr>
      <p:sp>
        <p:nvSpPr>
          <p:cNvPr id="4" name="Text Placeholder 19"/>
          <p:cNvSpPr>
            <a:spLocks noGrp="1"/>
          </p:cNvSpPr>
          <p:nvPr>
            <p:ph type="body" sz="quarter" idx="11" hasCustomPrompt="1"/>
          </p:nvPr>
        </p:nvSpPr>
        <p:spPr>
          <a:xfrm>
            <a:off x="609600" y="502920"/>
            <a:ext cx="10972800" cy="792480"/>
          </a:xfrm>
          <a:prstGeom prst="rect">
            <a:avLst/>
          </a:prstGeom>
        </p:spPr>
        <p:txBody>
          <a:bodyPr/>
          <a:lstStyle>
            <a:lvl1pPr marL="0" indent="0">
              <a:buNone/>
              <a:defRPr sz="40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Title</a:t>
            </a:r>
          </a:p>
        </p:txBody>
      </p:sp>
      <p:sp>
        <p:nvSpPr>
          <p:cNvPr id="6" name="Picture Placeholder 5"/>
          <p:cNvSpPr>
            <a:spLocks noGrp="1"/>
          </p:cNvSpPr>
          <p:nvPr>
            <p:ph type="pic" sz="quarter" idx="13"/>
          </p:nvPr>
        </p:nvSpPr>
        <p:spPr>
          <a:xfrm>
            <a:off x="6096000" y="1600200"/>
            <a:ext cx="5486400" cy="4343400"/>
          </a:xfrm>
          <a:prstGeom prst="rect">
            <a:avLst/>
          </a:prstGeom>
        </p:spPr>
        <p:txBody>
          <a:bodyPr vert="horz"/>
          <a:lstStyle/>
          <a:p>
            <a:r>
              <a:rPr lang="en-US" smtClean="0"/>
              <a:t>Click icon to add picture</a:t>
            </a:r>
            <a:endParaRPr lang="en-US"/>
          </a:p>
        </p:txBody>
      </p:sp>
      <p:sp>
        <p:nvSpPr>
          <p:cNvPr id="8" name="Content Placeholder 16"/>
          <p:cNvSpPr>
            <a:spLocks noGrp="1"/>
          </p:cNvSpPr>
          <p:nvPr>
            <p:ph sz="quarter" idx="12" hasCustomPrompt="1"/>
          </p:nvPr>
        </p:nvSpPr>
        <p:spPr>
          <a:xfrm>
            <a:off x="609600" y="1600200"/>
            <a:ext cx="536448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lnSpc>
                <a:spcPct val="100000"/>
              </a:lnSpc>
              <a:spcBef>
                <a:spcPts val="0"/>
              </a:spcBef>
              <a:spcAft>
                <a:spcPts val="600"/>
              </a:spcAft>
              <a:buClr>
                <a:srgbClr val="FF6C2C"/>
              </a:buClr>
              <a:buSzPct val="100000"/>
              <a:buFont typeface="Arial"/>
              <a:buChar char="•"/>
              <a:defRPr sz="2800">
                <a:solidFill>
                  <a:srgbClr val="323232"/>
                </a:solidFill>
              </a:defRPr>
            </a:lvl2pPr>
            <a:lvl3pPr eaLnBrk="1" latinLnBrk="0" hangingPunct="1">
              <a:lnSpc>
                <a:spcPct val="100000"/>
              </a:lnSpc>
              <a:spcBef>
                <a:spcPts val="0"/>
              </a:spcBef>
              <a:spcAft>
                <a:spcPts val="600"/>
              </a:spcAft>
              <a:buClr>
                <a:srgbClr val="FF6C2C"/>
              </a:buClr>
              <a:buSzPct val="100000"/>
              <a:buFont typeface="Arial"/>
              <a:buChar char="•"/>
              <a:defRPr sz="2400">
                <a:solidFill>
                  <a:srgbClr val="323232"/>
                </a:solidFill>
              </a:defRPr>
            </a:lvl3pPr>
            <a:lvl4pPr eaLnBrk="1" latinLnBrk="0" hangingPunct="1">
              <a:lnSpc>
                <a:spcPct val="100000"/>
              </a:lnSpc>
              <a:spcBef>
                <a:spcPts val="0"/>
              </a:spcBef>
              <a:spcAft>
                <a:spcPts val="600"/>
              </a:spcAft>
              <a:buClr>
                <a:srgbClr val="FF6C2C"/>
              </a:buClr>
              <a:buSzPct val="100000"/>
              <a:buFont typeface="Arial"/>
              <a:buChar char="•"/>
              <a:defRPr sz="2000">
                <a:solidFill>
                  <a:srgbClr val="323232"/>
                </a:solidFill>
              </a:defRPr>
            </a:lvl4pPr>
            <a:lvl5pPr eaLnBrk="1" latinLnBrk="0" hangingPunct="1">
              <a:lnSpc>
                <a:spcPct val="100000"/>
              </a:lnSpc>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Lft Text and Rt Image - Two-Line Titl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6000" y="1600200"/>
            <a:ext cx="5486400" cy="4343400"/>
          </a:xfrm>
          <a:prstGeom prst="rect">
            <a:avLst/>
          </a:prstGeom>
        </p:spPr>
        <p:txBody>
          <a:bodyPr vert="horz"/>
          <a:lstStyle/>
          <a:p>
            <a:r>
              <a:rPr lang="en-US" smtClean="0"/>
              <a:t>Click icon to add picture</a:t>
            </a:r>
            <a:endParaRPr lang="en-US"/>
          </a:p>
        </p:txBody>
      </p:sp>
      <p:sp>
        <p:nvSpPr>
          <p:cNvPr id="8" name="Content Placeholder 16"/>
          <p:cNvSpPr>
            <a:spLocks noGrp="1"/>
          </p:cNvSpPr>
          <p:nvPr>
            <p:ph sz="quarter" idx="12" hasCustomPrompt="1"/>
          </p:nvPr>
        </p:nvSpPr>
        <p:spPr>
          <a:xfrm>
            <a:off x="609600" y="1600200"/>
            <a:ext cx="536448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lnSpc>
                <a:spcPct val="100000"/>
              </a:lnSpc>
              <a:spcBef>
                <a:spcPts val="0"/>
              </a:spcBef>
              <a:spcAft>
                <a:spcPts val="600"/>
              </a:spcAft>
              <a:buClr>
                <a:srgbClr val="FF6C2C"/>
              </a:buClr>
              <a:buSzPct val="100000"/>
              <a:buFont typeface="Arial"/>
              <a:buChar char="•"/>
              <a:defRPr sz="2800">
                <a:solidFill>
                  <a:srgbClr val="323232"/>
                </a:solidFill>
              </a:defRPr>
            </a:lvl2pPr>
            <a:lvl3pPr eaLnBrk="1" latinLnBrk="0" hangingPunct="1">
              <a:lnSpc>
                <a:spcPct val="100000"/>
              </a:lnSpc>
              <a:spcBef>
                <a:spcPts val="0"/>
              </a:spcBef>
              <a:spcAft>
                <a:spcPts val="600"/>
              </a:spcAft>
              <a:buClr>
                <a:srgbClr val="FF6C2C"/>
              </a:buClr>
              <a:buSzPct val="100000"/>
              <a:buFont typeface="Arial"/>
              <a:buChar char="•"/>
              <a:defRPr sz="2400">
                <a:solidFill>
                  <a:srgbClr val="323232"/>
                </a:solidFill>
              </a:defRPr>
            </a:lvl3pPr>
            <a:lvl4pPr eaLnBrk="1" latinLnBrk="0" hangingPunct="1">
              <a:lnSpc>
                <a:spcPct val="100000"/>
              </a:lnSpc>
              <a:spcBef>
                <a:spcPts val="0"/>
              </a:spcBef>
              <a:spcAft>
                <a:spcPts val="600"/>
              </a:spcAft>
              <a:buClr>
                <a:srgbClr val="FF6C2C"/>
              </a:buClr>
              <a:buSzPct val="100000"/>
              <a:buFont typeface="Arial"/>
              <a:buChar char="•"/>
              <a:defRPr sz="2000">
                <a:solidFill>
                  <a:srgbClr val="323232"/>
                </a:solidFill>
              </a:defRPr>
            </a:lvl4pPr>
            <a:lvl5pPr eaLnBrk="1" latinLnBrk="0" hangingPunct="1">
              <a:lnSpc>
                <a:spcPct val="100000"/>
              </a:lnSpc>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Text Placeholder 19"/>
          <p:cNvSpPr>
            <a:spLocks noGrp="1"/>
          </p:cNvSpPr>
          <p:nvPr>
            <p:ph type="body" sz="quarter" idx="11" hasCustomPrompt="1"/>
          </p:nvPr>
        </p:nvSpPr>
        <p:spPr>
          <a:xfrm>
            <a:off x="609600" y="274320"/>
            <a:ext cx="10972800" cy="792480"/>
          </a:xfrm>
          <a:prstGeom prst="rect">
            <a:avLst/>
          </a:prstGeom>
        </p:spPr>
        <p:txBody>
          <a:bodyPr/>
          <a:lstStyle>
            <a:lvl1pPr marL="0" indent="0">
              <a:buNone/>
              <a:defRPr sz="36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Two-Line Title</a:t>
            </a:r>
          </a:p>
        </p:txBody>
      </p:sp>
    </p:spTree>
    <p:extLst>
      <p:ext uri="{BB962C8B-B14F-4D97-AF65-F5344CB8AC3E}">
        <p14:creationId xmlns:p14="http://schemas.microsoft.com/office/powerpoint/2010/main" val="4073504429"/>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mage with Footer">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12192000" cy="6324600"/>
          </a:xfrm>
          <a:prstGeom prst="rect">
            <a:avLst/>
          </a:prstGeom>
        </p:spPr>
        <p:txBody>
          <a:bodyPr vert="horz"/>
          <a:lstStyle/>
          <a:p>
            <a:r>
              <a:rPr lang="en-US" smtClean="0"/>
              <a:t>Click icon to add picture</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Divi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524000" y="2971800"/>
            <a:ext cx="9042400" cy="838200"/>
          </a:xfrm>
          <a:prstGeom prst="rect">
            <a:avLst/>
          </a:prstGeom>
        </p:spPr>
        <p:txBody>
          <a:bodyPr vert="horz" wrap="none"/>
          <a:lstStyle>
            <a:lvl1pPr>
              <a:defRPr sz="3000" b="1" i="0" baseline="0"/>
            </a:lvl1pPr>
          </a:lstStyle>
          <a:p>
            <a:r>
              <a:rPr lang="en-US" dirty="0" smtClean="0"/>
              <a:t>Click to Edit Divider Heading</a:t>
            </a:r>
            <a:endParaRPr lang="en-US" dirty="0"/>
          </a:p>
        </p:txBody>
      </p:sp>
      <p:cxnSp>
        <p:nvCxnSpPr>
          <p:cNvPr id="4" name="Straight Connector 3"/>
          <p:cNvCxnSpPr/>
          <p:nvPr/>
        </p:nvCxnSpPr>
        <p:spPr>
          <a:xfrm>
            <a:off x="5588000" y="2514600"/>
            <a:ext cx="914400" cy="1588"/>
          </a:xfrm>
          <a:prstGeom prst="line">
            <a:avLst/>
          </a:prstGeom>
          <a:ln>
            <a:solidFill>
              <a:srgbClr val="FF6600"/>
            </a:solidFill>
          </a:ln>
          <a:effectLst/>
        </p:spPr>
        <p:style>
          <a:lnRef idx="2">
            <a:schemeClr val="accent1"/>
          </a:lnRef>
          <a:fillRef idx="0">
            <a:schemeClr val="accent1"/>
          </a:fillRef>
          <a:effectRef idx="1">
            <a:schemeClr val="accent1"/>
          </a:effectRef>
          <a:fontRef idx="minor">
            <a:schemeClr val="tx1"/>
          </a:fontRef>
        </p:style>
      </p:cxnSp>
      <p:sp>
        <p:nvSpPr>
          <p:cNvPr id="5" name="Rectangle 4"/>
          <p:cNvSpPr/>
          <p:nvPr/>
        </p:nvSpPr>
        <p:spPr>
          <a:xfrm>
            <a:off x="0" y="6172200"/>
            <a:ext cx="12192000" cy="685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latin typeface="Arial" panose="020B0604020202020204" pitchFamily="34" charset="0"/>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1_Title and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4122" y="454385"/>
            <a:ext cx="11163759" cy="850515"/>
          </a:xfrm>
          <a:prstGeom prst="rect">
            <a:avLst/>
          </a:prstGeom>
        </p:spPr>
        <p:txBody>
          <a:bodyPr>
            <a:normAutofit/>
          </a:bodyPr>
          <a:lstStyle>
            <a:lvl1pPr algn="l">
              <a:defRPr sz="3000" b="1" i="0">
                <a:solidFill>
                  <a:srgbClr val="FF6C2C"/>
                </a:solidFill>
                <a:latin typeface="Arial" panose="020B0604020202020204" pitchFamily="34" charset="0"/>
                <a:cs typeface="Arial"/>
              </a:defRPr>
            </a:lvl1pPr>
          </a:lstStyle>
          <a:p>
            <a:r>
              <a:rPr lang="en-US" dirty="0"/>
              <a:t>Click to edit Master title style</a:t>
            </a:r>
          </a:p>
        </p:txBody>
      </p:sp>
      <p:sp>
        <p:nvSpPr>
          <p:cNvPr id="3" name="Content Placeholder 2"/>
          <p:cNvSpPr>
            <a:spLocks noGrp="1"/>
          </p:cNvSpPr>
          <p:nvPr>
            <p:ph idx="1" hasCustomPrompt="1"/>
          </p:nvPr>
        </p:nvSpPr>
        <p:spPr>
          <a:xfrm>
            <a:off x="514122" y="1600201"/>
            <a:ext cx="11163759" cy="4161971"/>
          </a:xfrm>
          <a:prstGeom prst="rect">
            <a:avLst/>
          </a:prstGeom>
        </p:spPr>
        <p:txBody>
          <a:bodyPr>
            <a:normAutofit/>
          </a:bodyPr>
          <a:lstStyle>
            <a:lvl1pPr marL="0" indent="0">
              <a:buClr>
                <a:srgbClr val="FF6C2C"/>
              </a:buClr>
              <a:buFont typeface="Egyptienne F LT Std" panose="02040603040506030204" pitchFamily="18" charset="0"/>
              <a:buNone/>
              <a:defRPr sz="2800">
                <a:solidFill>
                  <a:srgbClr val="323232"/>
                </a:solidFill>
                <a:latin typeface="Arial" panose="020B0604020202020204" pitchFamily="34" charset="0"/>
                <a:cs typeface="Arial" panose="020B0604020202020204" pitchFamily="34" charset="0"/>
              </a:defRPr>
            </a:lvl1pPr>
            <a:lvl2pPr marL="457200" indent="0">
              <a:buClr>
                <a:srgbClr val="FF6C2C"/>
              </a:buClr>
              <a:buFont typeface="Arial" panose="020B0604020202020204" pitchFamily="34" charset="0"/>
              <a:buNone/>
              <a:defRPr sz="2000">
                <a:solidFill>
                  <a:srgbClr val="323232"/>
                </a:solidFill>
                <a:latin typeface="Egyptienne F LT Std" panose="02040603040506030204" pitchFamily="18" charset="0"/>
              </a:defRPr>
            </a:lvl2pPr>
            <a:lvl3pPr marL="914400" indent="0">
              <a:buNone/>
              <a:defRPr sz="2000">
                <a:solidFill>
                  <a:srgbClr val="323232"/>
                </a:solidFill>
                <a:latin typeface="Egyptienne F LT Std" panose="02040603040506030204" pitchFamily="18" charset="0"/>
              </a:defRPr>
            </a:lvl3pPr>
            <a:lvl4pPr marL="1371600" indent="0">
              <a:buNone/>
              <a:defRPr sz="2000">
                <a:solidFill>
                  <a:srgbClr val="323232"/>
                </a:solidFill>
                <a:latin typeface="Egyptienne F LT Std" panose="02040603040506030204" pitchFamily="18" charset="0"/>
              </a:defRPr>
            </a:lvl4pPr>
            <a:lvl5pPr marL="1828800" indent="0">
              <a:buNone/>
              <a:defRPr sz="2000">
                <a:solidFill>
                  <a:srgbClr val="323232"/>
                </a:solidFill>
                <a:latin typeface="Egyptienne F LT Std" panose="02040603040506030204" pitchFamily="18" charset="0"/>
              </a:defRPr>
            </a:lvl5pPr>
          </a:lstStyle>
          <a:p>
            <a:pPr lvl="0"/>
            <a:r>
              <a:rPr lang="en-US" dirty="0"/>
              <a:t>Click to edit text box</a:t>
            </a:r>
          </a:p>
        </p:txBody>
      </p:sp>
      <p:sp>
        <p:nvSpPr>
          <p:cNvPr id="6" name="TextBox 5"/>
          <p:cNvSpPr txBox="1"/>
          <p:nvPr userDrawn="1"/>
        </p:nvSpPr>
        <p:spPr>
          <a:xfrm>
            <a:off x="1499616" y="6437376"/>
            <a:ext cx="2048256" cy="369332"/>
          </a:xfrm>
          <a:prstGeom prst="rect">
            <a:avLst/>
          </a:prstGeom>
          <a:noFill/>
        </p:spPr>
        <p:txBody>
          <a:bodyPr wrap="square" rtlCol="0">
            <a:spAutoFit/>
          </a:bodyPr>
          <a:lstStyle/>
          <a:p>
            <a:r>
              <a:rPr lang="en-US" dirty="0">
                <a:latin typeface="Arial" panose="020B0604020202020204" pitchFamily="34" charset="0"/>
              </a:rPr>
              <a:t>April 26, 2019</a:t>
            </a:r>
          </a:p>
        </p:txBody>
      </p:sp>
    </p:spTree>
    <p:extLst>
      <p:ext uri="{BB962C8B-B14F-4D97-AF65-F5344CB8AC3E}">
        <p14:creationId xmlns:p14="http://schemas.microsoft.com/office/powerpoint/2010/main" val="15633029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 Three-Line Title">
    <p:bg>
      <p:bgRef idx="1001">
        <a:schemeClr val="bg1"/>
      </p:bgRef>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6096000" y="0"/>
            <a:ext cx="6096000" cy="6858000"/>
          </a:xfrm>
          <a:prstGeom prst="rect">
            <a:avLst/>
          </a:prstGeom>
        </p:spPr>
        <p:txBody>
          <a:bodyPr vert="horz" lIns="365760" tIns="274320" anchor="t" anchorCtr="0"/>
          <a:lstStyle/>
          <a:p>
            <a:r>
              <a:rPr lang="en-US" smtClean="0"/>
              <a:t>Click icon to add picture</a:t>
            </a:r>
            <a:endParaRPr lang="en-US"/>
          </a:p>
        </p:txBody>
      </p:sp>
      <p:sp>
        <p:nvSpPr>
          <p:cNvPr id="18" name="Text Placeholder 19"/>
          <p:cNvSpPr>
            <a:spLocks noGrp="1"/>
          </p:cNvSpPr>
          <p:nvPr>
            <p:ph type="body" sz="quarter" idx="11" hasCustomPrompt="1"/>
          </p:nvPr>
        </p:nvSpPr>
        <p:spPr>
          <a:xfrm>
            <a:off x="609600" y="4038600"/>
            <a:ext cx="4470400" cy="1143000"/>
          </a:xfrm>
          <a:prstGeom prst="rect">
            <a:avLst/>
          </a:prstGeom>
        </p:spPr>
        <p:txBody>
          <a:bodyPr/>
          <a:lstStyle>
            <a:lvl1pPr marL="0" indent="0">
              <a:buNone/>
              <a:defRPr sz="2200" b="1" baseline="0">
                <a:solidFill>
                  <a:schemeClr val="tx1"/>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a Three-Line Presentation Title</a:t>
            </a:r>
          </a:p>
        </p:txBody>
      </p:sp>
      <p:pic>
        <p:nvPicPr>
          <p:cNvPr id="21" name="Picture 20" descr="ABET_OrangeWhite.eps"/>
          <p:cNvPicPr>
            <a:picLocks noChangeAspect="1"/>
          </p:cNvPicPr>
          <p:nvPr/>
        </p:nvPicPr>
        <p:blipFill>
          <a:blip r:embed="rId2"/>
          <a:stretch>
            <a:fillRect/>
          </a:stretch>
        </p:blipFill>
        <p:spPr>
          <a:xfrm>
            <a:off x="609600" y="431800"/>
            <a:ext cx="794413" cy="794413"/>
          </a:xfrm>
          <a:prstGeom prst="rect">
            <a:avLst/>
          </a:prstGeom>
        </p:spPr>
      </p:pic>
      <p:sp>
        <p:nvSpPr>
          <p:cNvPr id="19" name="Text Placeholder 19"/>
          <p:cNvSpPr>
            <a:spLocks noGrp="1"/>
          </p:cNvSpPr>
          <p:nvPr>
            <p:ph type="body" sz="quarter" idx="12" hasCustomPrompt="1"/>
          </p:nvPr>
        </p:nvSpPr>
        <p:spPr>
          <a:xfrm>
            <a:off x="609600" y="5334000"/>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Presenter (First Last name)</a:t>
            </a:r>
          </a:p>
          <a:p>
            <a:pPr lvl="0"/>
            <a:endParaRPr lang="en-US" dirty="0" smtClean="0"/>
          </a:p>
        </p:txBody>
      </p:sp>
      <p:sp>
        <p:nvSpPr>
          <p:cNvPr id="22" name="Text Placeholder 19"/>
          <p:cNvSpPr>
            <a:spLocks noGrp="1"/>
          </p:cNvSpPr>
          <p:nvPr>
            <p:ph type="body" sz="quarter" idx="13" hasCustomPrompt="1"/>
          </p:nvPr>
        </p:nvSpPr>
        <p:spPr>
          <a:xfrm>
            <a:off x="609600" y="5791200"/>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Date (Month Day, Year)</a:t>
            </a:r>
          </a:p>
          <a:p>
            <a:pPr lvl="0"/>
            <a:endParaRPr lang="en-US" dirty="0" smtClean="0"/>
          </a:p>
        </p:txBody>
      </p:sp>
    </p:spTree>
    <p:extLst>
      <p:ext uri="{BB962C8B-B14F-4D97-AF65-F5344CB8AC3E}">
        <p14:creationId xmlns:p14="http://schemas.microsoft.com/office/powerpoint/2010/main" val="60694188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1_Title Slide - Three-Line Title">
    <p:bg>
      <p:bgRef idx="1001">
        <a:schemeClr val="bg1"/>
      </p:bgRef>
    </p:bg>
    <p:spTree>
      <p:nvGrpSpPr>
        <p:cNvPr id="1" name=""/>
        <p:cNvGrpSpPr/>
        <p:nvPr/>
      </p:nvGrpSpPr>
      <p:grpSpPr>
        <a:xfrm>
          <a:off x="0" y="0"/>
          <a:ext cx="0" cy="0"/>
          <a:chOff x="0" y="0"/>
          <a:chExt cx="0" cy="0"/>
        </a:xfrm>
      </p:grpSpPr>
      <p:sp>
        <p:nvSpPr>
          <p:cNvPr id="16" name="Picture Placeholder 15"/>
          <p:cNvSpPr>
            <a:spLocks noGrp="1"/>
          </p:cNvSpPr>
          <p:nvPr>
            <p:ph type="pic" sz="quarter" idx="10"/>
          </p:nvPr>
        </p:nvSpPr>
        <p:spPr>
          <a:xfrm>
            <a:off x="6096000" y="0"/>
            <a:ext cx="6096000" cy="6858000"/>
          </a:xfrm>
          <a:prstGeom prst="rect">
            <a:avLst/>
          </a:prstGeom>
        </p:spPr>
        <p:txBody>
          <a:bodyPr vert="horz" lIns="365760" tIns="274320" anchor="t" anchorCtr="0"/>
          <a:lstStyle/>
          <a:p>
            <a:r>
              <a:rPr lang="en-US" smtClean="0"/>
              <a:t>Click icon to add picture</a:t>
            </a:r>
            <a:endParaRPr lang="en-US"/>
          </a:p>
        </p:txBody>
      </p:sp>
      <p:sp>
        <p:nvSpPr>
          <p:cNvPr id="18" name="Text Placeholder 19"/>
          <p:cNvSpPr>
            <a:spLocks noGrp="1"/>
          </p:cNvSpPr>
          <p:nvPr>
            <p:ph type="body" sz="quarter" idx="11" hasCustomPrompt="1"/>
          </p:nvPr>
        </p:nvSpPr>
        <p:spPr>
          <a:xfrm>
            <a:off x="609600" y="4038600"/>
            <a:ext cx="4470400" cy="1524000"/>
          </a:xfrm>
          <a:prstGeom prst="rect">
            <a:avLst/>
          </a:prstGeom>
        </p:spPr>
        <p:txBody>
          <a:bodyPr/>
          <a:lstStyle>
            <a:lvl1pPr marL="0" indent="0">
              <a:buNone/>
              <a:defRPr sz="2200" b="1" baseline="0">
                <a:solidFill>
                  <a:schemeClr val="tx1"/>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a Four-Line Presentation Title </a:t>
            </a:r>
            <a:br>
              <a:rPr lang="en-US" dirty="0" smtClean="0"/>
            </a:br>
            <a:r>
              <a:rPr lang="en-US" dirty="0" smtClean="0"/>
              <a:t>to the Slide</a:t>
            </a:r>
          </a:p>
        </p:txBody>
      </p:sp>
      <p:pic>
        <p:nvPicPr>
          <p:cNvPr id="21" name="Picture 20" descr="ABET_OrangeWhite.eps"/>
          <p:cNvPicPr>
            <a:picLocks noChangeAspect="1"/>
          </p:cNvPicPr>
          <p:nvPr/>
        </p:nvPicPr>
        <p:blipFill>
          <a:blip r:embed="rId2"/>
          <a:stretch>
            <a:fillRect/>
          </a:stretch>
        </p:blipFill>
        <p:spPr>
          <a:xfrm>
            <a:off x="609600" y="431800"/>
            <a:ext cx="794413" cy="794413"/>
          </a:xfrm>
          <a:prstGeom prst="rect">
            <a:avLst/>
          </a:prstGeom>
        </p:spPr>
      </p:pic>
      <p:sp>
        <p:nvSpPr>
          <p:cNvPr id="19" name="Text Placeholder 19"/>
          <p:cNvSpPr>
            <a:spLocks noGrp="1"/>
          </p:cNvSpPr>
          <p:nvPr>
            <p:ph type="body" sz="quarter" idx="12" hasCustomPrompt="1"/>
          </p:nvPr>
        </p:nvSpPr>
        <p:spPr>
          <a:xfrm>
            <a:off x="609600" y="5678424"/>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Presenter (First Last name)</a:t>
            </a:r>
          </a:p>
          <a:p>
            <a:pPr lvl="0"/>
            <a:endParaRPr lang="en-US" dirty="0" smtClean="0"/>
          </a:p>
        </p:txBody>
      </p:sp>
      <p:sp>
        <p:nvSpPr>
          <p:cNvPr id="22" name="Text Placeholder 19"/>
          <p:cNvSpPr>
            <a:spLocks noGrp="1"/>
          </p:cNvSpPr>
          <p:nvPr>
            <p:ph type="body" sz="quarter" idx="13" hasCustomPrompt="1"/>
          </p:nvPr>
        </p:nvSpPr>
        <p:spPr>
          <a:xfrm>
            <a:off x="609600" y="6135624"/>
            <a:ext cx="4470400" cy="381000"/>
          </a:xfrm>
          <a:prstGeom prst="rect">
            <a:avLst/>
          </a:prstGeom>
        </p:spPr>
        <p:txBody>
          <a:bodyPr/>
          <a:lstStyle>
            <a:lvl1pPr marL="0" indent="0">
              <a:buNone/>
              <a:defRPr sz="1800" b="0" baseline="0">
                <a:solidFill>
                  <a:schemeClr val="tx1"/>
                </a:solidFill>
                <a:latin typeface="Arial" panose="020B0604020202020204" pitchFamily="34" charset="0"/>
                <a:cs typeface="Arial" panose="020B0604020202020204" pitchFamily="34" charset="0"/>
              </a:defRPr>
            </a:lvl1pPr>
          </a:lstStyle>
          <a:p>
            <a:pPr lvl="0"/>
            <a:r>
              <a:rPr lang="en-US" dirty="0" smtClean="0"/>
              <a:t>Date (Month Day, Year)</a:t>
            </a:r>
          </a:p>
          <a:p>
            <a:pPr lvl="0"/>
            <a:endParaRPr lang="en-US" dirty="0" smtClean="0"/>
          </a:p>
        </p:txBody>
      </p:sp>
    </p:spTree>
    <p:extLst>
      <p:ext uri="{BB962C8B-B14F-4D97-AF65-F5344CB8AC3E}">
        <p14:creationId xmlns:p14="http://schemas.microsoft.com/office/powerpoint/2010/main" val="2631445797"/>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609600" y="1600200"/>
            <a:ext cx="1097280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latin typeface="Arial" panose="020B0604020202020204" pitchFamily="34" charset="0"/>
                <a:cs typeface="Arial" panose="020B0604020202020204" pitchFamily="34" charset="0"/>
              </a:defRPr>
            </a:lvl1pPr>
            <a:lvl2pPr marL="742950" indent="-285750" eaLnBrk="1" latinLnBrk="0" hangingPunct="1">
              <a:lnSpc>
                <a:spcPct val="100000"/>
              </a:lnSpc>
              <a:spcBef>
                <a:spcPts val="0"/>
              </a:spcBef>
              <a:spcAft>
                <a:spcPts val="600"/>
              </a:spcAft>
              <a:buClr>
                <a:srgbClr val="FF6C2C"/>
              </a:buClr>
              <a:buSzPct val="100000"/>
              <a:buFont typeface="Arial"/>
              <a:buChar char="•"/>
              <a:defRPr sz="2800">
                <a:solidFill>
                  <a:srgbClr val="323232"/>
                </a:solidFill>
                <a:latin typeface="Arial" panose="020B0604020202020204" pitchFamily="34" charset="0"/>
                <a:cs typeface="Arial" panose="020B0604020202020204" pitchFamily="34" charset="0"/>
              </a:defRPr>
            </a:lvl2pPr>
            <a:lvl3pPr eaLnBrk="1" latinLnBrk="0" hangingPunct="1">
              <a:lnSpc>
                <a:spcPct val="100000"/>
              </a:lnSpc>
              <a:spcBef>
                <a:spcPts val="0"/>
              </a:spcBef>
              <a:spcAft>
                <a:spcPts val="600"/>
              </a:spcAft>
              <a:buClr>
                <a:srgbClr val="FF6C2C"/>
              </a:buClr>
              <a:buSzPct val="100000"/>
              <a:buFont typeface="Arial"/>
              <a:buChar char="•"/>
              <a:defRPr sz="2400">
                <a:solidFill>
                  <a:srgbClr val="323232"/>
                </a:solidFill>
                <a:latin typeface="Arial" panose="020B0604020202020204" pitchFamily="34" charset="0"/>
                <a:cs typeface="Arial" panose="020B0604020202020204" pitchFamily="34" charset="0"/>
              </a:defRPr>
            </a:lvl3pPr>
            <a:lvl4pPr eaLnBrk="1" latinLnBrk="0" hangingPunct="1">
              <a:lnSpc>
                <a:spcPct val="100000"/>
              </a:lnSpc>
              <a:spcBef>
                <a:spcPts val="0"/>
              </a:spcBef>
              <a:spcAft>
                <a:spcPts val="600"/>
              </a:spcAft>
              <a:buClr>
                <a:srgbClr val="FF6C2C"/>
              </a:buClr>
              <a:buSzPct val="100000"/>
              <a:buFont typeface="Arial"/>
              <a:buChar char="•"/>
              <a:defRPr sz="2000">
                <a:solidFill>
                  <a:srgbClr val="323232"/>
                </a:solidFill>
                <a:latin typeface="Arial" panose="020B0604020202020204" pitchFamily="34" charset="0"/>
                <a:cs typeface="Arial" panose="020B0604020202020204" pitchFamily="34" charset="0"/>
              </a:defRPr>
            </a:lvl4pPr>
            <a:lvl5pPr eaLnBrk="1" latinLnBrk="0" hangingPunct="1">
              <a:lnSpc>
                <a:spcPct val="100000"/>
              </a:lnSpc>
              <a:spcBef>
                <a:spcPts val="0"/>
              </a:spcBef>
              <a:spcAft>
                <a:spcPts val="600"/>
              </a:spcAft>
              <a:buClr>
                <a:srgbClr val="FF6C2C"/>
              </a:buClr>
              <a:buSzPct val="100000"/>
              <a:buFont typeface="Arial"/>
              <a:buChar char="•"/>
              <a:defRPr sz="1800">
                <a:solidFill>
                  <a:srgbClr val="323232"/>
                </a:solidFill>
                <a:latin typeface="Arial" panose="020B0604020202020204" pitchFamily="34" charset="0"/>
                <a:cs typeface="Arial" panose="020B0604020202020204" pitchFamily="34" charset="0"/>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0" name="Text Placeholder 19"/>
          <p:cNvSpPr>
            <a:spLocks noGrp="1"/>
          </p:cNvSpPr>
          <p:nvPr>
            <p:ph type="body" sz="quarter" idx="11" hasCustomPrompt="1"/>
          </p:nvPr>
        </p:nvSpPr>
        <p:spPr>
          <a:xfrm>
            <a:off x="609600" y="502920"/>
            <a:ext cx="10972800" cy="792480"/>
          </a:xfrm>
          <a:prstGeom prst="rect">
            <a:avLst/>
          </a:prstGeom>
        </p:spPr>
        <p:txBody>
          <a:bodyPr/>
          <a:lstStyle>
            <a:lvl1pPr marL="0" indent="0">
              <a:buNone/>
              <a:defRPr sz="40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Title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orient="horz" pos="624"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 Two-Line Title">
    <p:spTree>
      <p:nvGrpSpPr>
        <p:cNvPr id="1" name=""/>
        <p:cNvGrpSpPr/>
        <p:nvPr/>
      </p:nvGrpSpPr>
      <p:grpSpPr>
        <a:xfrm>
          <a:off x="0" y="0"/>
          <a:ext cx="0" cy="0"/>
          <a:chOff x="0" y="0"/>
          <a:chExt cx="0" cy="0"/>
        </a:xfrm>
      </p:grpSpPr>
      <p:sp>
        <p:nvSpPr>
          <p:cNvPr id="16" name="Text Placeholder 15"/>
          <p:cNvSpPr>
            <a:spLocks noGrp="1"/>
          </p:cNvSpPr>
          <p:nvPr>
            <p:ph type="body" sz="quarter" idx="10" hasCustomPrompt="1"/>
          </p:nvPr>
        </p:nvSpPr>
        <p:spPr>
          <a:xfrm>
            <a:off x="609600" y="1600200"/>
            <a:ext cx="1097280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latin typeface="Arial" panose="020B0604020202020204" pitchFamily="34" charset="0"/>
                <a:cs typeface="Arial" panose="020B0604020202020204" pitchFamily="34" charset="0"/>
              </a:defRPr>
            </a:lvl1pPr>
            <a:lvl2pPr marL="742950" indent="-285750" eaLnBrk="1" latinLnBrk="0" hangingPunct="1">
              <a:spcBef>
                <a:spcPts val="0"/>
              </a:spcBef>
              <a:spcAft>
                <a:spcPts val="600"/>
              </a:spcAft>
              <a:buClr>
                <a:srgbClr val="FF6C2C"/>
              </a:buClr>
              <a:buSzPct val="100000"/>
              <a:buFont typeface="Arial"/>
              <a:buChar char="•"/>
              <a:defRPr sz="2800">
                <a:solidFill>
                  <a:srgbClr val="323232"/>
                </a:solidFill>
                <a:latin typeface="Arial" panose="020B0604020202020204" pitchFamily="34" charset="0"/>
                <a:cs typeface="Arial" panose="020B0604020202020204" pitchFamily="34" charset="0"/>
              </a:defRPr>
            </a:lvl2pPr>
            <a:lvl3pPr eaLnBrk="1" latinLnBrk="0" hangingPunct="1">
              <a:spcBef>
                <a:spcPts val="0"/>
              </a:spcBef>
              <a:spcAft>
                <a:spcPts val="600"/>
              </a:spcAft>
              <a:buClr>
                <a:srgbClr val="FF6C2C"/>
              </a:buClr>
              <a:buSzPct val="100000"/>
              <a:buFont typeface="Arial"/>
              <a:buChar char="•"/>
              <a:defRPr sz="2400">
                <a:solidFill>
                  <a:srgbClr val="323232"/>
                </a:solidFill>
                <a:latin typeface="Arial" panose="020B0604020202020204" pitchFamily="34" charset="0"/>
                <a:cs typeface="Arial" panose="020B0604020202020204" pitchFamily="34" charset="0"/>
              </a:defRPr>
            </a:lvl3pPr>
            <a:lvl4pPr eaLnBrk="1" latinLnBrk="0" hangingPunct="1">
              <a:spcBef>
                <a:spcPts val="0"/>
              </a:spcBef>
              <a:spcAft>
                <a:spcPts val="600"/>
              </a:spcAft>
              <a:buClr>
                <a:srgbClr val="FF6C2C"/>
              </a:buClr>
              <a:buSzPct val="100000"/>
              <a:buFont typeface="Arial"/>
              <a:buChar char="•"/>
              <a:defRPr sz="2000">
                <a:solidFill>
                  <a:srgbClr val="323232"/>
                </a:solidFill>
                <a:latin typeface="Arial" panose="020B0604020202020204" pitchFamily="34" charset="0"/>
                <a:cs typeface="Arial" panose="020B0604020202020204" pitchFamily="34" charset="0"/>
              </a:defRPr>
            </a:lvl4pPr>
            <a:lvl5pPr eaLnBrk="1" latinLnBrk="0" hangingPunct="1">
              <a:spcBef>
                <a:spcPts val="0"/>
              </a:spcBef>
              <a:spcAft>
                <a:spcPts val="600"/>
              </a:spcAft>
              <a:buClr>
                <a:srgbClr val="FF6C2C"/>
              </a:buClr>
              <a:buSzPct val="100000"/>
              <a:buFont typeface="Arial"/>
              <a:buChar char="•"/>
              <a:defRPr sz="1800">
                <a:solidFill>
                  <a:srgbClr val="323232"/>
                </a:solidFill>
                <a:latin typeface="Arial" panose="020B0604020202020204" pitchFamily="34" charset="0"/>
                <a:cs typeface="Arial" panose="020B0604020202020204" pitchFamily="34" charset="0"/>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20" name="Text Placeholder 19"/>
          <p:cNvSpPr>
            <a:spLocks noGrp="1"/>
          </p:cNvSpPr>
          <p:nvPr>
            <p:ph type="body" sz="quarter" idx="11" hasCustomPrompt="1"/>
          </p:nvPr>
        </p:nvSpPr>
        <p:spPr>
          <a:xfrm>
            <a:off x="609600" y="274320"/>
            <a:ext cx="10972800" cy="792480"/>
          </a:xfrm>
          <a:prstGeom prst="rect">
            <a:avLst/>
          </a:prstGeom>
        </p:spPr>
        <p:txBody>
          <a:bodyPr/>
          <a:lstStyle>
            <a:lvl1pPr marL="0" indent="0">
              <a:buNone/>
              <a:defRPr sz="36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Two-Line Title</a:t>
            </a:r>
          </a:p>
        </p:txBody>
      </p:sp>
    </p:spTree>
    <p:extLst>
      <p:ext uri="{BB962C8B-B14F-4D97-AF65-F5344CB8AC3E}">
        <p14:creationId xmlns:p14="http://schemas.microsoft.com/office/powerpoint/2010/main" val="361547475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Numbered List">
    <p:spTree>
      <p:nvGrpSpPr>
        <p:cNvPr id="1" name=""/>
        <p:cNvGrpSpPr/>
        <p:nvPr/>
      </p:nvGrpSpPr>
      <p:grpSpPr>
        <a:xfrm>
          <a:off x="0" y="0"/>
          <a:ext cx="0" cy="0"/>
          <a:chOff x="0" y="0"/>
          <a:chExt cx="0" cy="0"/>
        </a:xfrm>
      </p:grpSpPr>
      <p:sp>
        <p:nvSpPr>
          <p:cNvPr id="3" name="Text Placeholder 15"/>
          <p:cNvSpPr>
            <a:spLocks noGrp="1"/>
          </p:cNvSpPr>
          <p:nvPr>
            <p:ph type="body" sz="quarter" idx="10" hasCustomPrompt="1"/>
          </p:nvPr>
        </p:nvSpPr>
        <p:spPr>
          <a:xfrm>
            <a:off x="609600" y="1600200"/>
            <a:ext cx="10972800" cy="4038600"/>
          </a:xfrm>
          <a:prstGeom prst="rect">
            <a:avLst/>
          </a:prstGeom>
        </p:spPr>
        <p:txBody>
          <a:bodyPr/>
          <a:lstStyle>
            <a:lvl1pPr marL="576263" marR="0" indent="-576263" algn="l" defTabSz="914400" rtl="0" eaLnBrk="1" fontAlgn="auto" latinLnBrk="0" hangingPunct="1">
              <a:lnSpc>
                <a:spcPct val="100000"/>
              </a:lnSpc>
              <a:spcBef>
                <a:spcPts val="0"/>
              </a:spcBef>
              <a:spcAft>
                <a:spcPts val="600"/>
              </a:spcAft>
              <a:buClr>
                <a:srgbClr val="FF6600"/>
              </a:buClr>
              <a:buSzPct val="90000"/>
              <a:buFont typeface="+mj-lt"/>
              <a:buAutoNum type="arabicParenR"/>
              <a:tabLst/>
              <a:defRPr sz="3200" baseline="0">
                <a:solidFill>
                  <a:srgbClr val="323232"/>
                </a:solidFill>
                <a:latin typeface="Arial" panose="020B0604020202020204" pitchFamily="34" charset="0"/>
                <a:cs typeface="Arial" panose="020B0604020202020204" pitchFamily="34" charset="0"/>
              </a:defRPr>
            </a:lvl1pPr>
            <a:lvl2pPr marL="971550" indent="-284163" eaLnBrk="1" latinLnBrk="0" hangingPunct="1">
              <a:spcBef>
                <a:spcPts val="0"/>
              </a:spcBef>
              <a:spcAft>
                <a:spcPts val="600"/>
              </a:spcAft>
              <a:buClr>
                <a:srgbClr val="FF6C2C"/>
              </a:buClr>
              <a:buSzPct val="100000"/>
              <a:buFont typeface="Arial"/>
              <a:buChar char="•"/>
              <a:defRPr sz="2800" baseline="0">
                <a:solidFill>
                  <a:srgbClr val="323232"/>
                </a:solidFill>
                <a:latin typeface="Arial" panose="020B0604020202020204" pitchFamily="34" charset="0"/>
                <a:cs typeface="Arial" panose="020B0604020202020204" pitchFamily="34" charset="0"/>
              </a:defRPr>
            </a:lvl2pPr>
            <a:lvl3pPr marL="1435100" indent="-239713" eaLnBrk="1" latinLnBrk="0" hangingPunct="1">
              <a:spcBef>
                <a:spcPts val="0"/>
              </a:spcBef>
              <a:spcAft>
                <a:spcPts val="600"/>
              </a:spcAft>
              <a:buClr>
                <a:srgbClr val="FF6C2C"/>
              </a:buClr>
              <a:buSzPct val="100000"/>
              <a:buFont typeface="Arial"/>
              <a:buChar char="•"/>
              <a:defRPr sz="2400" baseline="0">
                <a:solidFill>
                  <a:srgbClr val="323232"/>
                </a:solidFill>
                <a:latin typeface="Arial" panose="020B0604020202020204" pitchFamily="34" charset="0"/>
                <a:cs typeface="Arial" panose="020B0604020202020204" pitchFamily="34" charset="0"/>
              </a:defRPr>
            </a:lvl3pPr>
            <a:lvl4pPr marL="1941513" indent="-225425" eaLnBrk="1" latinLnBrk="0" hangingPunct="1">
              <a:spcBef>
                <a:spcPts val="0"/>
              </a:spcBef>
              <a:spcAft>
                <a:spcPts val="600"/>
              </a:spcAft>
              <a:buClr>
                <a:srgbClr val="FF6C2C"/>
              </a:buClr>
              <a:buSzPct val="100000"/>
              <a:buFont typeface="Arial"/>
              <a:buChar char="•"/>
              <a:defRPr sz="2000">
                <a:solidFill>
                  <a:srgbClr val="323232"/>
                </a:solidFill>
                <a:latin typeface="Arial" panose="020B0604020202020204" pitchFamily="34" charset="0"/>
                <a:cs typeface="Arial" panose="020B0604020202020204" pitchFamily="34" charset="0"/>
              </a:defRPr>
            </a:lvl4pPr>
            <a:lvl5pPr marL="1774825" indent="-287338" eaLnBrk="1" latinLnBrk="0" hangingPunct="1">
              <a:buClr>
                <a:srgbClr val="FF6C2C"/>
              </a:buClr>
              <a:buSzPct val="100000"/>
              <a:buFont typeface="Arial"/>
              <a:buChar char="•"/>
              <a:defRPr sz="2600" baseline="0">
                <a:solidFill>
                  <a:schemeClr val="tx1">
                    <a:lumMod val="50000"/>
                    <a:lumOff val="50000"/>
                  </a:schemeClr>
                </a:solidFill>
                <a:latin typeface="Arial" panose="020B0604020202020204" pitchFamily="34" charset="0"/>
                <a:cs typeface="Arial" panose="020B0604020202020204" pitchFamily="34" charset="0"/>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0" eaLnBrk="1" latinLnBrk="0" hangingPunct="1"/>
            <a:r>
              <a:rPr lang="en-US" dirty="0" smtClean="0"/>
              <a:t>Click to edit text</a:t>
            </a:r>
          </a:p>
          <a:p>
            <a:pPr lvl="0" eaLnBrk="1" latinLnBrk="0" hangingPunct="1"/>
            <a:r>
              <a:rPr lang="en-US" dirty="0" smtClean="0"/>
              <a:t>Click to edit text</a:t>
            </a:r>
          </a:p>
        </p:txBody>
      </p:sp>
      <p:sp>
        <p:nvSpPr>
          <p:cNvPr id="4" name="Text Placeholder 19"/>
          <p:cNvSpPr>
            <a:spLocks noGrp="1"/>
          </p:cNvSpPr>
          <p:nvPr>
            <p:ph type="body" sz="quarter" idx="11" hasCustomPrompt="1"/>
          </p:nvPr>
        </p:nvSpPr>
        <p:spPr>
          <a:xfrm>
            <a:off x="609600" y="502920"/>
            <a:ext cx="10972800" cy="792480"/>
          </a:xfrm>
          <a:prstGeom prst="rect">
            <a:avLst/>
          </a:prstGeom>
        </p:spPr>
        <p:txBody>
          <a:bodyPr/>
          <a:lstStyle>
            <a:lvl1pPr marL="0" indent="0">
              <a:buNone/>
              <a:defRPr sz="40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Title</a:t>
            </a: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Numbered List - Two-Line Title">
    <p:spTree>
      <p:nvGrpSpPr>
        <p:cNvPr id="1" name=""/>
        <p:cNvGrpSpPr/>
        <p:nvPr/>
      </p:nvGrpSpPr>
      <p:grpSpPr>
        <a:xfrm>
          <a:off x="0" y="0"/>
          <a:ext cx="0" cy="0"/>
          <a:chOff x="0" y="0"/>
          <a:chExt cx="0" cy="0"/>
        </a:xfrm>
      </p:grpSpPr>
      <p:sp>
        <p:nvSpPr>
          <p:cNvPr id="3" name="Text Placeholder 15"/>
          <p:cNvSpPr>
            <a:spLocks noGrp="1"/>
          </p:cNvSpPr>
          <p:nvPr>
            <p:ph type="body" sz="quarter" idx="10" hasCustomPrompt="1"/>
          </p:nvPr>
        </p:nvSpPr>
        <p:spPr>
          <a:xfrm>
            <a:off x="609600" y="1600200"/>
            <a:ext cx="10972800" cy="4038600"/>
          </a:xfrm>
          <a:prstGeom prst="rect">
            <a:avLst/>
          </a:prstGeom>
        </p:spPr>
        <p:txBody>
          <a:bodyPr/>
          <a:lstStyle>
            <a:lvl1pPr marL="576263" marR="0" indent="-576263" algn="l" defTabSz="914400" rtl="0" eaLnBrk="1" fontAlgn="auto" latinLnBrk="0" hangingPunct="1">
              <a:lnSpc>
                <a:spcPct val="100000"/>
              </a:lnSpc>
              <a:spcBef>
                <a:spcPts val="0"/>
              </a:spcBef>
              <a:spcAft>
                <a:spcPts val="600"/>
              </a:spcAft>
              <a:buClr>
                <a:srgbClr val="FF6600"/>
              </a:buClr>
              <a:buSzPct val="90000"/>
              <a:buFont typeface="+mj-lt"/>
              <a:buAutoNum type="arabicParenR"/>
              <a:tabLst/>
              <a:defRPr sz="3200" baseline="0">
                <a:solidFill>
                  <a:srgbClr val="323232"/>
                </a:solidFill>
                <a:latin typeface="Arial" panose="020B0604020202020204" pitchFamily="34" charset="0"/>
                <a:cs typeface="Arial" panose="020B0604020202020204" pitchFamily="34" charset="0"/>
              </a:defRPr>
            </a:lvl1pPr>
            <a:lvl2pPr marL="971550" indent="-284163" eaLnBrk="1" latinLnBrk="0" hangingPunct="1">
              <a:spcBef>
                <a:spcPts val="0"/>
              </a:spcBef>
              <a:spcAft>
                <a:spcPts val="600"/>
              </a:spcAft>
              <a:buClr>
                <a:srgbClr val="FF6C2C"/>
              </a:buClr>
              <a:buSzPct val="100000"/>
              <a:buFont typeface="Arial"/>
              <a:buChar char="•"/>
              <a:defRPr sz="2800" baseline="0">
                <a:solidFill>
                  <a:srgbClr val="323232"/>
                </a:solidFill>
                <a:latin typeface="Arial" panose="020B0604020202020204" pitchFamily="34" charset="0"/>
                <a:cs typeface="Arial" panose="020B0604020202020204" pitchFamily="34" charset="0"/>
              </a:defRPr>
            </a:lvl2pPr>
            <a:lvl3pPr marL="1435100" indent="-239713" eaLnBrk="1" latinLnBrk="0" hangingPunct="1">
              <a:spcBef>
                <a:spcPts val="0"/>
              </a:spcBef>
              <a:spcAft>
                <a:spcPts val="600"/>
              </a:spcAft>
              <a:buClr>
                <a:srgbClr val="FF6C2C"/>
              </a:buClr>
              <a:buSzPct val="100000"/>
              <a:buFont typeface="Arial"/>
              <a:buChar char="•"/>
              <a:defRPr sz="2400" baseline="0">
                <a:solidFill>
                  <a:srgbClr val="323232"/>
                </a:solidFill>
                <a:latin typeface="Arial" panose="020B0604020202020204" pitchFamily="34" charset="0"/>
                <a:cs typeface="Arial" panose="020B0604020202020204" pitchFamily="34" charset="0"/>
              </a:defRPr>
            </a:lvl3pPr>
            <a:lvl4pPr marL="1941513" indent="-225425" eaLnBrk="1" latinLnBrk="0" hangingPunct="1">
              <a:spcBef>
                <a:spcPts val="0"/>
              </a:spcBef>
              <a:spcAft>
                <a:spcPts val="600"/>
              </a:spcAft>
              <a:buClr>
                <a:srgbClr val="FF6C2C"/>
              </a:buClr>
              <a:buSzPct val="100000"/>
              <a:buFont typeface="Arial"/>
              <a:buChar char="•"/>
              <a:defRPr sz="2000">
                <a:solidFill>
                  <a:srgbClr val="323232"/>
                </a:solidFill>
                <a:latin typeface="Arial" panose="020B0604020202020204" pitchFamily="34" charset="0"/>
                <a:cs typeface="Arial" panose="020B0604020202020204" pitchFamily="34" charset="0"/>
              </a:defRPr>
            </a:lvl4pPr>
            <a:lvl5pPr marL="1774825" indent="-287338" eaLnBrk="1" latinLnBrk="0" hangingPunct="1">
              <a:buClr>
                <a:srgbClr val="FF6C2C"/>
              </a:buClr>
              <a:buSzPct val="100000"/>
              <a:buFont typeface="Arial"/>
              <a:buChar char="•"/>
              <a:defRPr sz="2600" baseline="0">
                <a:solidFill>
                  <a:schemeClr val="tx1">
                    <a:lumMod val="50000"/>
                    <a:lumOff val="50000"/>
                  </a:schemeClr>
                </a:solidFill>
                <a:latin typeface="Arial" panose="020B0604020202020204" pitchFamily="34" charset="0"/>
                <a:cs typeface="Arial" panose="020B0604020202020204" pitchFamily="34" charset="0"/>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0" eaLnBrk="1" latinLnBrk="0" hangingPunct="1"/>
            <a:r>
              <a:rPr lang="en-US" dirty="0" smtClean="0"/>
              <a:t>Click to edit text</a:t>
            </a:r>
          </a:p>
          <a:p>
            <a:pPr lvl="0" eaLnBrk="1" latinLnBrk="0" hangingPunct="1"/>
            <a:r>
              <a:rPr lang="en-US" dirty="0" smtClean="0"/>
              <a:t>Click to edit text</a:t>
            </a:r>
          </a:p>
        </p:txBody>
      </p:sp>
      <p:sp>
        <p:nvSpPr>
          <p:cNvPr id="5" name="Text Placeholder 19"/>
          <p:cNvSpPr>
            <a:spLocks noGrp="1"/>
          </p:cNvSpPr>
          <p:nvPr>
            <p:ph type="body" sz="quarter" idx="11" hasCustomPrompt="1"/>
          </p:nvPr>
        </p:nvSpPr>
        <p:spPr>
          <a:xfrm>
            <a:off x="609600" y="274320"/>
            <a:ext cx="10972800" cy="792480"/>
          </a:xfrm>
          <a:prstGeom prst="rect">
            <a:avLst/>
          </a:prstGeom>
        </p:spPr>
        <p:txBody>
          <a:bodyPr/>
          <a:lstStyle>
            <a:lvl1pPr marL="0" indent="0">
              <a:buNone/>
              <a:defRPr sz="36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Two-Line Title</a:t>
            </a:r>
          </a:p>
        </p:txBody>
      </p:sp>
    </p:spTree>
    <p:extLst>
      <p:ext uri="{BB962C8B-B14F-4D97-AF65-F5344CB8AC3E}">
        <p14:creationId xmlns:p14="http://schemas.microsoft.com/office/powerpoint/2010/main" val="63905962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7" name="Content Placeholder 16"/>
          <p:cNvSpPr>
            <a:spLocks noGrp="1"/>
          </p:cNvSpPr>
          <p:nvPr>
            <p:ph sz="quarter" idx="12" hasCustomPrompt="1"/>
          </p:nvPr>
        </p:nvSpPr>
        <p:spPr>
          <a:xfrm>
            <a:off x="609600" y="1600200"/>
            <a:ext cx="536448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spcBef>
                <a:spcPts val="0"/>
              </a:spcBef>
              <a:spcAft>
                <a:spcPts val="600"/>
              </a:spcAft>
              <a:buClr>
                <a:srgbClr val="FF6C2C"/>
              </a:buClr>
              <a:buSzPct val="100000"/>
              <a:buFont typeface="Arial"/>
              <a:buChar char="•"/>
              <a:defRPr sz="2800">
                <a:solidFill>
                  <a:srgbClr val="323232"/>
                </a:solidFill>
              </a:defRPr>
            </a:lvl2pPr>
            <a:lvl3pPr eaLnBrk="1" latinLnBrk="0" hangingPunct="1">
              <a:spcBef>
                <a:spcPts val="0"/>
              </a:spcBef>
              <a:spcAft>
                <a:spcPts val="600"/>
              </a:spcAft>
              <a:buClr>
                <a:srgbClr val="FF6C2C"/>
              </a:buClr>
              <a:buSzPct val="100000"/>
              <a:buFont typeface="Arial"/>
              <a:buChar char="•"/>
              <a:defRPr sz="2400">
                <a:solidFill>
                  <a:srgbClr val="323232"/>
                </a:solidFill>
              </a:defRPr>
            </a:lvl3pPr>
            <a:lvl4pPr eaLnBrk="1" latinLnBrk="0" hangingPunct="1">
              <a:spcBef>
                <a:spcPts val="0"/>
              </a:spcBef>
              <a:spcAft>
                <a:spcPts val="600"/>
              </a:spcAft>
              <a:buClr>
                <a:srgbClr val="FF6C2C"/>
              </a:buClr>
              <a:buSzPct val="100000"/>
              <a:buFont typeface="Arial"/>
              <a:buChar char="•"/>
              <a:defRPr sz="2000">
                <a:solidFill>
                  <a:srgbClr val="323232"/>
                </a:solidFill>
              </a:defRPr>
            </a:lvl4pPr>
            <a:lvl5pPr eaLnBrk="1" latinLnBrk="0" hangingPunct="1">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Content Placeholder 16"/>
          <p:cNvSpPr>
            <a:spLocks noGrp="1"/>
          </p:cNvSpPr>
          <p:nvPr>
            <p:ph sz="quarter" idx="13" hasCustomPrompt="1"/>
          </p:nvPr>
        </p:nvSpPr>
        <p:spPr>
          <a:xfrm>
            <a:off x="6096000" y="1600200"/>
            <a:ext cx="5486400" cy="4343400"/>
          </a:xfrm>
          <a:prstGeom prst="rect">
            <a:avLst/>
          </a:prstGeom>
        </p:spPr>
        <p:txBody>
          <a:bodyPr/>
          <a:lstStyle>
            <a:lvl1pPr marL="382588" marR="0" indent="-32226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spcBef>
                <a:spcPts val="0"/>
              </a:spcBef>
              <a:spcAft>
                <a:spcPts val="600"/>
              </a:spcAft>
              <a:buClr>
                <a:srgbClr val="FF6C2C"/>
              </a:buClr>
              <a:buSzPct val="100000"/>
              <a:buFont typeface="Arial"/>
              <a:buChar char="•"/>
              <a:defRPr sz="2800">
                <a:solidFill>
                  <a:srgbClr val="323232"/>
                </a:solidFill>
              </a:defRPr>
            </a:lvl2pPr>
            <a:lvl3pPr eaLnBrk="1" latinLnBrk="0" hangingPunct="1">
              <a:spcBef>
                <a:spcPts val="0"/>
              </a:spcBef>
              <a:spcAft>
                <a:spcPts val="600"/>
              </a:spcAft>
              <a:buClr>
                <a:srgbClr val="FF6C2C"/>
              </a:buClr>
              <a:buSzPct val="100000"/>
              <a:buFont typeface="Arial"/>
              <a:buChar char="•"/>
              <a:defRPr sz="2400">
                <a:solidFill>
                  <a:srgbClr val="323232"/>
                </a:solidFill>
              </a:defRPr>
            </a:lvl3pPr>
            <a:lvl4pPr eaLnBrk="1" latinLnBrk="0" hangingPunct="1">
              <a:spcBef>
                <a:spcPts val="0"/>
              </a:spcBef>
              <a:spcAft>
                <a:spcPts val="600"/>
              </a:spcAft>
              <a:buClr>
                <a:srgbClr val="FF6C2C"/>
              </a:buClr>
              <a:buSzPct val="100000"/>
              <a:buFont typeface="Arial"/>
              <a:buChar char="•"/>
              <a:defRPr sz="2000">
                <a:solidFill>
                  <a:srgbClr val="323232"/>
                </a:solidFill>
              </a:defRPr>
            </a:lvl4pPr>
            <a:lvl5pPr eaLnBrk="1" latinLnBrk="0" hangingPunct="1">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9" name="Text Placeholder 19"/>
          <p:cNvSpPr>
            <a:spLocks noGrp="1"/>
          </p:cNvSpPr>
          <p:nvPr>
            <p:ph type="body" sz="quarter" idx="11" hasCustomPrompt="1"/>
          </p:nvPr>
        </p:nvSpPr>
        <p:spPr>
          <a:xfrm>
            <a:off x="609600" y="502920"/>
            <a:ext cx="10972800" cy="792480"/>
          </a:xfrm>
          <a:prstGeom prst="rect">
            <a:avLst/>
          </a:prstGeom>
        </p:spPr>
        <p:txBody>
          <a:bodyPr/>
          <a:lstStyle>
            <a:lvl1pPr marL="0" indent="0">
              <a:buNone/>
              <a:defRPr sz="40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Title</a:t>
            </a: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 Two-Line Title">
    <p:spTree>
      <p:nvGrpSpPr>
        <p:cNvPr id="1" name=""/>
        <p:cNvGrpSpPr/>
        <p:nvPr/>
      </p:nvGrpSpPr>
      <p:grpSpPr>
        <a:xfrm>
          <a:off x="0" y="0"/>
          <a:ext cx="0" cy="0"/>
          <a:chOff x="0" y="0"/>
          <a:chExt cx="0" cy="0"/>
        </a:xfrm>
      </p:grpSpPr>
      <p:sp>
        <p:nvSpPr>
          <p:cNvPr id="17" name="Content Placeholder 16"/>
          <p:cNvSpPr>
            <a:spLocks noGrp="1"/>
          </p:cNvSpPr>
          <p:nvPr>
            <p:ph sz="quarter" idx="12" hasCustomPrompt="1"/>
          </p:nvPr>
        </p:nvSpPr>
        <p:spPr>
          <a:xfrm>
            <a:off x="609600" y="1600200"/>
            <a:ext cx="5364480" cy="4343400"/>
          </a:xfrm>
          <a:prstGeom prst="rect">
            <a:avLst/>
          </a:prstGeom>
        </p:spPr>
        <p:txBody>
          <a:bodyPr/>
          <a:lstStyle>
            <a:lvl1pPr marL="339725" marR="0" indent="-30321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spcBef>
                <a:spcPts val="0"/>
              </a:spcBef>
              <a:spcAft>
                <a:spcPts val="600"/>
              </a:spcAft>
              <a:buClr>
                <a:srgbClr val="FF6C2C"/>
              </a:buClr>
              <a:buSzPct val="100000"/>
              <a:buFont typeface="Arial"/>
              <a:buChar char="•"/>
              <a:defRPr sz="2800">
                <a:solidFill>
                  <a:srgbClr val="323232"/>
                </a:solidFill>
              </a:defRPr>
            </a:lvl2pPr>
            <a:lvl3pPr eaLnBrk="1" latinLnBrk="0" hangingPunct="1">
              <a:spcBef>
                <a:spcPts val="0"/>
              </a:spcBef>
              <a:spcAft>
                <a:spcPts val="600"/>
              </a:spcAft>
              <a:buClr>
                <a:srgbClr val="FF6C2C"/>
              </a:buClr>
              <a:buSzPct val="100000"/>
              <a:buFont typeface="Arial"/>
              <a:buChar char="•"/>
              <a:defRPr sz="2400">
                <a:solidFill>
                  <a:srgbClr val="323232"/>
                </a:solidFill>
              </a:defRPr>
            </a:lvl3pPr>
            <a:lvl4pPr eaLnBrk="1" latinLnBrk="0" hangingPunct="1">
              <a:spcBef>
                <a:spcPts val="0"/>
              </a:spcBef>
              <a:spcAft>
                <a:spcPts val="600"/>
              </a:spcAft>
              <a:buClr>
                <a:srgbClr val="FF6C2C"/>
              </a:buClr>
              <a:buSzPct val="100000"/>
              <a:buFont typeface="Arial"/>
              <a:buChar char="•"/>
              <a:defRPr sz="2000">
                <a:solidFill>
                  <a:srgbClr val="323232"/>
                </a:solidFill>
              </a:defRPr>
            </a:lvl4pPr>
            <a:lvl5pPr eaLnBrk="1" latinLnBrk="0" hangingPunct="1">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18" name="Content Placeholder 16"/>
          <p:cNvSpPr>
            <a:spLocks noGrp="1"/>
          </p:cNvSpPr>
          <p:nvPr>
            <p:ph sz="quarter" idx="13" hasCustomPrompt="1"/>
          </p:nvPr>
        </p:nvSpPr>
        <p:spPr>
          <a:xfrm>
            <a:off x="6096000" y="1600200"/>
            <a:ext cx="5486400" cy="4343400"/>
          </a:xfrm>
          <a:prstGeom prst="rect">
            <a:avLst/>
          </a:prstGeom>
        </p:spPr>
        <p:txBody>
          <a:bodyPr/>
          <a:lstStyle>
            <a:lvl1pPr marL="382588" marR="0" indent="-322263" algn="l" defTabSz="914400" rtl="0" eaLnBrk="1" fontAlgn="auto" latinLnBrk="0" hangingPunct="1">
              <a:lnSpc>
                <a:spcPct val="100000"/>
              </a:lnSpc>
              <a:spcBef>
                <a:spcPts val="0"/>
              </a:spcBef>
              <a:spcAft>
                <a:spcPts val="600"/>
              </a:spcAft>
              <a:buClr>
                <a:srgbClr val="FF6C2C"/>
              </a:buClr>
              <a:buSzPct val="100000"/>
              <a:buFont typeface="Arial"/>
              <a:buChar char="•"/>
              <a:tabLst/>
              <a:defRPr sz="3200">
                <a:solidFill>
                  <a:srgbClr val="323232"/>
                </a:solidFill>
              </a:defRPr>
            </a:lvl1pPr>
            <a:lvl2pPr eaLnBrk="1" latinLnBrk="0" hangingPunct="1">
              <a:spcBef>
                <a:spcPts val="0"/>
              </a:spcBef>
              <a:spcAft>
                <a:spcPts val="600"/>
              </a:spcAft>
              <a:buClr>
                <a:srgbClr val="FF6C2C"/>
              </a:buClr>
              <a:buSzPct val="100000"/>
              <a:buFont typeface="Arial"/>
              <a:buChar char="•"/>
              <a:defRPr sz="2800">
                <a:solidFill>
                  <a:srgbClr val="323232"/>
                </a:solidFill>
              </a:defRPr>
            </a:lvl2pPr>
            <a:lvl3pPr eaLnBrk="1" latinLnBrk="0" hangingPunct="1">
              <a:spcBef>
                <a:spcPts val="0"/>
              </a:spcBef>
              <a:spcAft>
                <a:spcPts val="600"/>
              </a:spcAft>
              <a:buClr>
                <a:srgbClr val="FF6C2C"/>
              </a:buClr>
              <a:buSzPct val="100000"/>
              <a:buFont typeface="Arial"/>
              <a:buChar char="•"/>
              <a:defRPr sz="2400">
                <a:solidFill>
                  <a:srgbClr val="323232"/>
                </a:solidFill>
              </a:defRPr>
            </a:lvl3pPr>
            <a:lvl4pPr eaLnBrk="1" latinLnBrk="0" hangingPunct="1">
              <a:spcBef>
                <a:spcPts val="0"/>
              </a:spcBef>
              <a:spcAft>
                <a:spcPts val="600"/>
              </a:spcAft>
              <a:buClr>
                <a:srgbClr val="FF6C2C"/>
              </a:buClr>
              <a:buSzPct val="100000"/>
              <a:buFont typeface="Arial"/>
              <a:buChar char="•"/>
              <a:defRPr sz="2000">
                <a:solidFill>
                  <a:srgbClr val="323232"/>
                </a:solidFill>
              </a:defRPr>
            </a:lvl4pPr>
            <a:lvl5pPr eaLnBrk="1" latinLnBrk="0" hangingPunct="1">
              <a:spcBef>
                <a:spcPts val="0"/>
              </a:spcBef>
              <a:spcAft>
                <a:spcPts val="600"/>
              </a:spcAft>
              <a:buClr>
                <a:srgbClr val="FF6C2C"/>
              </a:buClr>
              <a:buSzPct val="100000"/>
              <a:buFont typeface="Arial"/>
              <a:buChar char="•"/>
              <a:defRPr sz="1800">
                <a:solidFill>
                  <a:srgbClr val="323232"/>
                </a:solidFill>
              </a:defRPr>
            </a:lvl5pPr>
          </a:lstStyle>
          <a:p>
            <a:pPr lvl="0" eaLnBrk="1" latinLnBrk="0" hangingPunct="1"/>
            <a:r>
              <a:rPr lang="en-US" dirty="0" smtClean="0"/>
              <a:t>Click to edit Text</a:t>
            </a:r>
          </a:p>
          <a:p>
            <a:pPr lvl="1" eaLnBrk="1" latinLnBrk="0" hangingPunct="1"/>
            <a:r>
              <a:rPr lang="en-US" dirty="0" smtClean="0"/>
              <a:t>Second level</a:t>
            </a:r>
          </a:p>
          <a:p>
            <a:pPr lvl="2" eaLnBrk="1" latinLnBrk="0" hangingPunct="1"/>
            <a:r>
              <a:rPr lang="en-US" dirty="0" smtClean="0"/>
              <a:t>Third level</a:t>
            </a:r>
          </a:p>
          <a:p>
            <a:pPr lvl="3" eaLnBrk="1" latinLnBrk="0" hangingPunct="1"/>
            <a:r>
              <a:rPr lang="en-US" dirty="0" smtClean="0"/>
              <a:t>Fourth level</a:t>
            </a:r>
          </a:p>
          <a:p>
            <a:pPr lvl="4" eaLnBrk="1" latinLnBrk="0" hangingPunct="1"/>
            <a:r>
              <a:rPr lang="en-US" dirty="0" smtClean="0"/>
              <a:t>Fifth level</a:t>
            </a:r>
            <a:endParaRPr kumimoji="0" lang="en-US" dirty="0"/>
          </a:p>
        </p:txBody>
      </p:sp>
      <p:sp>
        <p:nvSpPr>
          <p:cNvPr id="6" name="Text Placeholder 19"/>
          <p:cNvSpPr>
            <a:spLocks noGrp="1"/>
          </p:cNvSpPr>
          <p:nvPr>
            <p:ph type="body" sz="quarter" idx="11" hasCustomPrompt="1"/>
          </p:nvPr>
        </p:nvSpPr>
        <p:spPr>
          <a:xfrm>
            <a:off x="609600" y="274320"/>
            <a:ext cx="10972800" cy="792480"/>
          </a:xfrm>
          <a:prstGeom prst="rect">
            <a:avLst/>
          </a:prstGeom>
        </p:spPr>
        <p:txBody>
          <a:bodyPr/>
          <a:lstStyle>
            <a:lvl1pPr marL="0" indent="0">
              <a:buNone/>
              <a:defRPr sz="3600" b="1" baseline="0">
                <a:solidFill>
                  <a:srgbClr val="FF6600"/>
                </a:solidFill>
                <a:latin typeface="Arial" panose="020B0604020202020204" pitchFamily="34" charset="0"/>
                <a:cs typeface="Arial" panose="020B0604020202020204" pitchFamily="34" charset="0"/>
              </a:defRPr>
            </a:lvl1pPr>
          </a:lstStyle>
          <a:p>
            <a:pPr lvl="0"/>
            <a:r>
              <a:rPr lang="en-US" dirty="0" smtClean="0"/>
              <a:t>Click to Add </a:t>
            </a:r>
            <a:br>
              <a:rPr lang="en-US" dirty="0" smtClean="0"/>
            </a:br>
            <a:r>
              <a:rPr lang="en-US" dirty="0" smtClean="0"/>
              <a:t>Two-Line Title</a:t>
            </a:r>
          </a:p>
        </p:txBody>
      </p:sp>
    </p:spTree>
    <p:extLst>
      <p:ext uri="{BB962C8B-B14F-4D97-AF65-F5344CB8AC3E}">
        <p14:creationId xmlns:p14="http://schemas.microsoft.com/office/powerpoint/2010/main" val="373202438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6324600"/>
            <a:ext cx="12192000" cy="533400"/>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latin typeface="Arial" panose="020B0604020202020204" pitchFamily="34" charset="0"/>
            </a:endParaRPr>
          </a:p>
        </p:txBody>
      </p:sp>
      <p:pic>
        <p:nvPicPr>
          <p:cNvPr id="4" name="Picture 3" descr="ABET_White.eps"/>
          <p:cNvPicPr>
            <a:picLocks noChangeAspect="1"/>
          </p:cNvPicPr>
          <p:nvPr/>
        </p:nvPicPr>
        <p:blipFill>
          <a:blip r:embed="rId16"/>
          <a:stretch>
            <a:fillRect/>
          </a:stretch>
        </p:blipFill>
        <p:spPr>
          <a:xfrm>
            <a:off x="101601" y="6417734"/>
            <a:ext cx="777143" cy="371302"/>
          </a:xfrm>
          <a:prstGeom prst="rect">
            <a:avLst/>
          </a:prstGeom>
        </p:spPr>
      </p:pic>
      <p:sp>
        <p:nvSpPr>
          <p:cNvPr id="2" name="TextBox 1"/>
          <p:cNvSpPr txBox="1"/>
          <p:nvPr userDrawn="1"/>
        </p:nvSpPr>
        <p:spPr>
          <a:xfrm>
            <a:off x="10287000" y="6449497"/>
            <a:ext cx="2057400"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bg1"/>
                </a:solidFill>
                <a:latin typeface="Arial" panose="020B0604020202020204" pitchFamily="34" charset="0"/>
                <a:cs typeface="Arial" panose="020B0604020202020204" pitchFamily="34" charset="0"/>
              </a:rPr>
              <a:t>April 26, 2019   </a:t>
            </a:r>
            <a:r>
              <a:rPr lang="en-US" sz="1400" b="1" dirty="0" smtClean="0">
                <a:solidFill>
                  <a:schemeClr val="bg1"/>
                </a:solidFill>
                <a:latin typeface="Arial" panose="020B0604020202020204" pitchFamily="34" charset="0"/>
                <a:cs typeface="Arial" panose="020B0604020202020204" pitchFamily="34" charset="0"/>
              </a:rPr>
              <a:t>|   </a:t>
            </a:r>
            <a:fld id="{06E5F009-BD0D-8B40-8D0C-B16BD4BECA38}" type="slidenum">
              <a:rPr lang="en-US" sz="1400" b="1" smtClean="0">
                <a:solidFill>
                  <a:schemeClr val="bg1"/>
                </a:solidFill>
                <a:latin typeface="Arial" panose="020B0604020202020204" pitchFamily="34" charset="0"/>
                <a:ea typeface="Helvetica" pitchFamily="-105" charset="0"/>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a:t>
            </a:fld>
            <a:endParaRPr lang="en-US" sz="1400" b="1" dirty="0" smtClean="0">
              <a:solidFill>
                <a:schemeClr val="bg1"/>
              </a:solidFill>
              <a:latin typeface="Arial" panose="020B0604020202020204" pitchFamily="34" charset="0"/>
              <a:ea typeface="Helvetica" pitchFamily="-105" charset="0"/>
              <a:cs typeface="Arial" panose="020B0604020202020204" pitchFamily="34" charset="0"/>
            </a:endParaRP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Arial"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Arial"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9" Type="http://schemas.openxmlformats.org/officeDocument/2006/relationships/diagramLayout" Target="../diagrams/layout2.xml"/><Relationship Id="rId20" Type="http://schemas.openxmlformats.org/officeDocument/2006/relationships/diagramQuickStyle" Target="../diagrams/quickStyle4.xml"/><Relationship Id="rId21" Type="http://schemas.openxmlformats.org/officeDocument/2006/relationships/diagramColors" Target="../diagrams/colors4.xml"/><Relationship Id="rId22" Type="http://schemas.microsoft.com/office/2007/relationships/diagramDrawing" Target="../diagrams/drawing4.xml"/><Relationship Id="rId10" Type="http://schemas.openxmlformats.org/officeDocument/2006/relationships/diagramQuickStyle" Target="../diagrams/quickStyle2.xml"/><Relationship Id="rId11" Type="http://schemas.openxmlformats.org/officeDocument/2006/relationships/diagramColors" Target="../diagrams/colors2.xml"/><Relationship Id="rId12" Type="http://schemas.microsoft.com/office/2007/relationships/diagramDrawing" Target="../diagrams/drawing2.xml"/><Relationship Id="rId13" Type="http://schemas.openxmlformats.org/officeDocument/2006/relationships/diagramData" Target="../diagrams/data3.xml"/><Relationship Id="rId14" Type="http://schemas.openxmlformats.org/officeDocument/2006/relationships/diagramLayout" Target="../diagrams/layout3.xml"/><Relationship Id="rId15" Type="http://schemas.openxmlformats.org/officeDocument/2006/relationships/diagramQuickStyle" Target="../diagrams/quickStyle3.xml"/><Relationship Id="rId16" Type="http://schemas.openxmlformats.org/officeDocument/2006/relationships/diagramColors" Target="../diagrams/colors3.xml"/><Relationship Id="rId17" Type="http://schemas.microsoft.com/office/2007/relationships/diagramDrawing" Target="../diagrams/drawing3.xml"/><Relationship Id="rId18" Type="http://schemas.openxmlformats.org/officeDocument/2006/relationships/diagramData" Target="../diagrams/data4.xml"/><Relationship Id="rId19" Type="http://schemas.openxmlformats.org/officeDocument/2006/relationships/diagramLayout" Target="../diagrams/layout4.xml"/><Relationship Id="rId1" Type="http://schemas.openxmlformats.org/officeDocument/2006/relationships/slideLayout" Target="../slideLayouts/slideLayout14.xml"/><Relationship Id="rId2" Type="http://schemas.openxmlformats.org/officeDocument/2006/relationships/notesSlide" Target="../notesSlides/notesSlide2.xml"/><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609600" y="2857500"/>
            <a:ext cx="4470400" cy="1143000"/>
          </a:xfrm>
        </p:spPr>
        <p:txBody>
          <a:bodyPr/>
          <a:lstStyle/>
          <a:p>
            <a:r>
              <a:rPr lang="en-US" sz="2800" dirty="0"/>
              <a:t>Visiting Programs </a:t>
            </a:r>
            <a:br>
              <a:rPr lang="en-US" sz="2800" dirty="0"/>
            </a:br>
            <a:r>
              <a:rPr lang="en-US" sz="2800" dirty="0"/>
              <a:t>Transitioning </a:t>
            </a:r>
            <a:br>
              <a:rPr lang="en-US" sz="2800" dirty="0"/>
            </a:br>
            <a:r>
              <a:rPr lang="en-US" sz="2800" dirty="0"/>
              <a:t>to C3 &amp; </a:t>
            </a:r>
            <a:r>
              <a:rPr lang="en-US" sz="2800" dirty="0" smtClean="0"/>
              <a:t>C5</a:t>
            </a:r>
          </a:p>
          <a:p>
            <a:r>
              <a:rPr lang="en-US" sz="2800" dirty="0" smtClean="0"/>
              <a:t>Abridged </a:t>
            </a:r>
            <a:endParaRPr lang="en-US" sz="2800" dirty="0"/>
          </a:p>
          <a:p>
            <a:endParaRPr lang="en-US" dirty="0"/>
          </a:p>
        </p:txBody>
      </p:sp>
      <p:sp>
        <p:nvSpPr>
          <p:cNvPr id="4" name="Text Placeholder 3"/>
          <p:cNvSpPr>
            <a:spLocks noGrp="1"/>
          </p:cNvSpPr>
          <p:nvPr>
            <p:ph type="body" sz="quarter" idx="13"/>
          </p:nvPr>
        </p:nvSpPr>
        <p:spPr>
          <a:xfrm>
            <a:off x="609600" y="5029200"/>
            <a:ext cx="5334000" cy="1371600"/>
          </a:xfrm>
        </p:spPr>
        <p:txBody>
          <a:bodyPr/>
          <a:lstStyle/>
          <a:p>
            <a:r>
              <a:rPr lang="en-US" dirty="0"/>
              <a:t>Patsy Brackin Rose-</a:t>
            </a:r>
            <a:r>
              <a:rPr lang="en-US" dirty="0" err="1"/>
              <a:t>Hulman</a:t>
            </a:r>
            <a:r>
              <a:rPr lang="en-US" dirty="0"/>
              <a:t> Institute of Technology, EAC Criteria Committee Past Chair</a:t>
            </a:r>
          </a:p>
          <a:p>
            <a:r>
              <a:rPr lang="en-US" dirty="0" err="1"/>
              <a:t>Bopaya</a:t>
            </a:r>
            <a:r>
              <a:rPr lang="en-US" dirty="0"/>
              <a:t> </a:t>
            </a:r>
            <a:r>
              <a:rPr lang="en-US" dirty="0" err="1"/>
              <a:t>Bidanda</a:t>
            </a:r>
            <a:r>
              <a:rPr lang="en-US" dirty="0"/>
              <a:t> University of Pittsburgh Chair, EAC Training Committee</a:t>
            </a:r>
          </a:p>
          <a:p>
            <a:endParaRPr lang="en-US" dirty="0"/>
          </a:p>
          <a:p>
            <a:endParaRPr lang="en-US" dirty="0"/>
          </a:p>
        </p:txBody>
      </p:sp>
      <p:pic>
        <p:nvPicPr>
          <p:cNvPr id="5" name="Picture Placeholder 4"/>
          <p:cNvPicPr>
            <a:picLocks noGrp="1" noChangeAspect="1"/>
          </p:cNvPicPr>
          <p:nvPr>
            <p:ph type="pic" sz="quarter" idx="10"/>
          </p:nvPr>
        </p:nvPicPr>
        <p:blipFill rotWithShape="1">
          <a:blip r:embed="rId2" cstate="print">
            <a:extLst>
              <a:ext uri="{28A0092B-C50C-407E-A947-70E740481C1C}">
                <a14:useLocalDpi xmlns:a14="http://schemas.microsoft.com/office/drawing/2010/main" val="0"/>
              </a:ext>
            </a:extLst>
          </a:blip>
          <a:srcRect t="15830" b="9184"/>
          <a:stretch/>
        </p:blipFill>
        <p:spPr/>
      </p:pic>
    </p:spTree>
    <p:extLst>
      <p:ext uri="{BB962C8B-B14F-4D97-AF65-F5344CB8AC3E}">
        <p14:creationId xmlns:p14="http://schemas.microsoft.com/office/powerpoint/2010/main" val="2496860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4FE1EC8-EB42-4D92-B3F8-3A6D3480A8A0}"/>
              </a:ext>
            </a:extLst>
          </p:cNvPr>
          <p:cNvSpPr>
            <a:spLocks noGrp="1"/>
          </p:cNvSpPr>
          <p:nvPr>
            <p:ph type="title"/>
          </p:nvPr>
        </p:nvSpPr>
        <p:spPr>
          <a:xfrm>
            <a:off x="514120" y="457200"/>
            <a:ext cx="11163759" cy="850515"/>
          </a:xfrm>
        </p:spPr>
        <p:txBody>
          <a:bodyPr>
            <a:noAutofit/>
          </a:bodyPr>
          <a:lstStyle/>
          <a:p>
            <a:r>
              <a:rPr lang="en-US" dirty="0"/>
              <a:t>The definition of Engineering Science is essentially unchanged.</a:t>
            </a:r>
          </a:p>
        </p:txBody>
      </p:sp>
      <p:sp>
        <p:nvSpPr>
          <p:cNvPr id="3" name="Content Placeholder 2">
            <a:extLst>
              <a:ext uri="{FF2B5EF4-FFF2-40B4-BE49-F238E27FC236}">
                <a16:creationId xmlns="" xmlns:a16="http://schemas.microsoft.com/office/drawing/2014/main" id="{80D19A83-CC9D-469C-A493-A823776A803C}"/>
              </a:ext>
            </a:extLst>
          </p:cNvPr>
          <p:cNvSpPr>
            <a:spLocks noGrp="1"/>
          </p:cNvSpPr>
          <p:nvPr>
            <p:ph idx="1"/>
          </p:nvPr>
        </p:nvSpPr>
        <p:spPr/>
        <p:txBody>
          <a:bodyPr/>
          <a:lstStyle/>
          <a:p>
            <a:r>
              <a:rPr lang="en-US" sz="2800" b="1" u="sng" dirty="0">
                <a:solidFill>
                  <a:srgbClr val="333333"/>
                </a:solidFill>
              </a:rPr>
              <a:t>Engineering Science</a:t>
            </a:r>
            <a:r>
              <a:rPr lang="en-US" sz="2800" u="sng" dirty="0">
                <a:solidFill>
                  <a:srgbClr val="333333"/>
                </a:solidFill>
              </a:rPr>
              <a:t> </a:t>
            </a:r>
            <a:r>
              <a:rPr lang="en-US" sz="2800" dirty="0">
                <a:solidFill>
                  <a:srgbClr val="333333"/>
                </a:solidFill>
              </a:rPr>
              <a:t>– Engineering sciences are based on mathematics and basic sciences but carry knowledge further toward creative application needed to solve engineering problems. These studies provide a bridge between mathematics and basic sciences on the one hand and engineering practice on the other.</a:t>
            </a:r>
          </a:p>
          <a:p>
            <a:endParaRPr lang="en-US" dirty="0"/>
          </a:p>
        </p:txBody>
      </p:sp>
    </p:spTree>
    <p:extLst>
      <p:ext uri="{BB962C8B-B14F-4D97-AF65-F5344CB8AC3E}">
        <p14:creationId xmlns:p14="http://schemas.microsoft.com/office/powerpoint/2010/main" val="26994301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D6933F5-BA7D-4EEC-AFE7-488DD3A8E577}"/>
              </a:ext>
            </a:extLst>
          </p:cNvPr>
          <p:cNvSpPr>
            <a:spLocks noGrp="1"/>
          </p:cNvSpPr>
          <p:nvPr>
            <p:ph type="title"/>
          </p:nvPr>
        </p:nvSpPr>
        <p:spPr>
          <a:xfrm>
            <a:off x="514122" y="454385"/>
            <a:ext cx="11163759" cy="1145816"/>
          </a:xfrm>
        </p:spPr>
        <p:txBody>
          <a:bodyPr>
            <a:normAutofit/>
          </a:bodyPr>
          <a:lstStyle/>
          <a:p>
            <a:r>
              <a:rPr lang="en-US" dirty="0"/>
              <a:t>Diversity in team definition should be understood in the context of SO#5.</a:t>
            </a:r>
          </a:p>
        </p:txBody>
      </p:sp>
      <p:sp>
        <p:nvSpPr>
          <p:cNvPr id="3" name="Content Placeholder 2">
            <a:extLst>
              <a:ext uri="{FF2B5EF4-FFF2-40B4-BE49-F238E27FC236}">
                <a16:creationId xmlns="" xmlns:a16="http://schemas.microsoft.com/office/drawing/2014/main" id="{DCD98CCF-C0DA-4E91-9323-D562F9498F95}"/>
              </a:ext>
            </a:extLst>
          </p:cNvPr>
          <p:cNvSpPr>
            <a:spLocks noGrp="1"/>
          </p:cNvSpPr>
          <p:nvPr>
            <p:ph idx="1"/>
          </p:nvPr>
        </p:nvSpPr>
        <p:spPr/>
        <p:txBody>
          <a:bodyPr/>
          <a:lstStyle/>
          <a:p>
            <a:r>
              <a:rPr lang="en-US" sz="2800" b="1" u="sng" dirty="0">
                <a:solidFill>
                  <a:srgbClr val="333333"/>
                </a:solidFill>
              </a:rPr>
              <a:t>Team</a:t>
            </a:r>
            <a:r>
              <a:rPr lang="en-US" sz="2800" dirty="0">
                <a:solidFill>
                  <a:srgbClr val="333333"/>
                </a:solidFill>
              </a:rPr>
              <a:t> – A team consists of more than one person working toward a common goal and should include individuals of diverse backgrounds, skills, or perspectives.</a:t>
            </a:r>
          </a:p>
          <a:p>
            <a:pPr marL="342900" indent="-342900">
              <a:buFont typeface="Arial" panose="020B0604020202020204" pitchFamily="34" charset="0"/>
              <a:buChar char="•"/>
            </a:pPr>
            <a:r>
              <a:rPr lang="en-US" sz="2800" dirty="0"/>
              <a:t>Indicates the importance of considering the team background, skills and perspectives.</a:t>
            </a:r>
          </a:p>
          <a:p>
            <a:pPr marL="342900" indent="-342900">
              <a:buFont typeface="Arial" panose="020B0604020202020204" pitchFamily="34" charset="0"/>
              <a:buChar char="•"/>
            </a:pPr>
            <a:r>
              <a:rPr lang="en-US" sz="2800" dirty="0"/>
              <a:t>C4 assessment and evaluation should address teams</a:t>
            </a:r>
          </a:p>
          <a:p>
            <a:endParaRPr lang="en-US" sz="2800" dirty="0"/>
          </a:p>
          <a:p>
            <a:endParaRPr lang="en-US" sz="2800" dirty="0"/>
          </a:p>
        </p:txBody>
      </p:sp>
    </p:spTree>
    <p:extLst>
      <p:ext uri="{BB962C8B-B14F-4D97-AF65-F5344CB8AC3E}">
        <p14:creationId xmlns:p14="http://schemas.microsoft.com/office/powerpoint/2010/main" val="411365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SO#1 requires complex problems</a:t>
            </a:r>
            <a:r>
              <a:rPr lang="en-US" dirty="0" smtClean="0"/>
              <a:t>.</a:t>
            </a:r>
            <a:endParaRPr lang="en-US" dirty="0"/>
          </a:p>
        </p:txBody>
      </p:sp>
      <p:sp>
        <p:nvSpPr>
          <p:cNvPr id="4" name="Content Placeholder 3"/>
          <p:cNvSpPr>
            <a:spLocks noGrp="1"/>
          </p:cNvSpPr>
          <p:nvPr>
            <p:ph idx="1"/>
          </p:nvPr>
        </p:nvSpPr>
        <p:spPr/>
        <p:txBody>
          <a:bodyPr>
            <a:normAutofit/>
          </a:bodyPr>
          <a:lstStyle/>
          <a:p>
            <a:r>
              <a:rPr lang="en-US" sz="2600" dirty="0" smtClean="0"/>
              <a:t>1</a:t>
            </a:r>
            <a:r>
              <a:rPr lang="en-US" sz="2600" dirty="0"/>
              <a:t>. an ability to identify, formulate, and solve complex engineering problems by applying principles of engineering, science, and mathematics  </a:t>
            </a:r>
          </a:p>
          <a:p>
            <a:pPr marL="457200" indent="-457200">
              <a:buFont typeface="Arial" panose="020B0604020202020204" pitchFamily="34" charset="0"/>
              <a:buChar char="•"/>
            </a:pPr>
            <a:r>
              <a:rPr lang="en-US" sz="2600" dirty="0"/>
              <a:t>Programs may not notice the addition of complex </a:t>
            </a:r>
          </a:p>
          <a:p>
            <a:pPr marL="457200" indent="-457200">
              <a:buFont typeface="Arial" panose="020B0604020202020204" pitchFamily="34" charset="0"/>
              <a:buChar char="•"/>
            </a:pPr>
            <a:r>
              <a:rPr lang="en-US" sz="2600" dirty="0"/>
              <a:t>Programs do not need to include all elements of the definition of complex problems – 1 is </a:t>
            </a:r>
            <a:r>
              <a:rPr lang="en-US" sz="2600" dirty="0" smtClean="0"/>
              <a:t>sufficient</a:t>
            </a:r>
            <a:endParaRPr lang="en-US" sz="2600" dirty="0"/>
          </a:p>
        </p:txBody>
      </p:sp>
    </p:spTree>
    <p:extLst>
      <p:ext uri="{BB962C8B-B14F-4D97-AF65-F5344CB8AC3E}">
        <p14:creationId xmlns:p14="http://schemas.microsoft.com/office/powerpoint/2010/main" val="60677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dirty="0"/>
              <a:t>SO#2  All factors must be </a:t>
            </a:r>
            <a:r>
              <a:rPr lang="en-US" i="1" dirty="0"/>
              <a:t>considered</a:t>
            </a:r>
            <a:r>
              <a:rPr lang="en-US" dirty="0" smtClean="0"/>
              <a:t>.</a:t>
            </a:r>
            <a:endParaRPr lang="en-US" dirty="0"/>
          </a:p>
        </p:txBody>
      </p:sp>
      <p:sp>
        <p:nvSpPr>
          <p:cNvPr id="4" name="Content Placeholder 3"/>
          <p:cNvSpPr>
            <a:spLocks noGrp="1"/>
          </p:cNvSpPr>
          <p:nvPr>
            <p:ph idx="1"/>
          </p:nvPr>
        </p:nvSpPr>
        <p:spPr/>
        <p:txBody>
          <a:bodyPr>
            <a:noAutofit/>
          </a:bodyPr>
          <a:lstStyle/>
          <a:p>
            <a:r>
              <a:rPr lang="en-US" sz="2600" dirty="0" smtClean="0"/>
              <a:t>2</a:t>
            </a:r>
            <a:r>
              <a:rPr lang="en-US" sz="2600" dirty="0"/>
              <a:t>. an ability to apply engineering design to produce solutions that meet specified needs with consideration of public health, safety, and welfare, as well as global, cultural, social, environmental, and economic factors  </a:t>
            </a:r>
          </a:p>
          <a:p>
            <a:pPr marL="457200" indent="-457200">
              <a:buFont typeface="Arial" panose="020B0604020202020204" pitchFamily="34" charset="0"/>
              <a:buChar char="•"/>
            </a:pPr>
            <a:r>
              <a:rPr lang="en-US" sz="2600" dirty="0"/>
              <a:t>List of factors that must be considered – even if all factors do not influence the specific design</a:t>
            </a:r>
          </a:p>
          <a:p>
            <a:pPr marL="457200" indent="-457200">
              <a:buFont typeface="Arial" panose="020B0604020202020204" pitchFamily="34" charset="0"/>
              <a:buChar char="•"/>
            </a:pPr>
            <a:r>
              <a:rPr lang="en-US" sz="2600" dirty="0"/>
              <a:t>It is expected that at some point in the curriculum the phases of the design process will be incorporated.</a:t>
            </a:r>
          </a:p>
          <a:p>
            <a:pPr marL="457200" indent="-457200">
              <a:buFont typeface="Arial" panose="020B0604020202020204" pitchFamily="34" charset="0"/>
              <a:buChar char="•"/>
            </a:pPr>
            <a:r>
              <a:rPr lang="en-US" sz="2600" dirty="0"/>
              <a:t>All phases do NOT have to be present in the major design experience.</a:t>
            </a:r>
          </a:p>
          <a:p>
            <a:endParaRPr lang="en-US" sz="2600" dirty="0"/>
          </a:p>
        </p:txBody>
      </p:sp>
    </p:spTree>
    <p:extLst>
      <p:ext uri="{BB962C8B-B14F-4D97-AF65-F5344CB8AC3E}">
        <p14:creationId xmlns:p14="http://schemas.microsoft.com/office/powerpoint/2010/main" val="30534445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000" dirty="0" smtClean="0"/>
              <a:t>SO#3 </a:t>
            </a:r>
            <a:r>
              <a:rPr lang="en-US" sz="3000" dirty="0"/>
              <a:t>Programs have the freedom to determine the range of </a:t>
            </a:r>
            <a:r>
              <a:rPr lang="en-US" sz="3000" dirty="0" smtClean="0"/>
              <a:t>audiences.</a:t>
            </a:r>
            <a:endParaRPr lang="en-US" sz="3000" dirty="0"/>
          </a:p>
        </p:txBody>
      </p:sp>
      <p:sp>
        <p:nvSpPr>
          <p:cNvPr id="3" name="Content Placeholder 2"/>
          <p:cNvSpPr>
            <a:spLocks noGrp="1"/>
          </p:cNvSpPr>
          <p:nvPr>
            <p:ph idx="1"/>
          </p:nvPr>
        </p:nvSpPr>
        <p:spPr/>
        <p:txBody>
          <a:bodyPr>
            <a:normAutofit fontScale="92500" lnSpcReduction="20000"/>
          </a:bodyPr>
          <a:lstStyle/>
          <a:p>
            <a:r>
              <a:rPr lang="en-US" dirty="0" smtClean="0"/>
              <a:t>3</a:t>
            </a:r>
            <a:r>
              <a:rPr lang="en-US" dirty="0"/>
              <a:t>. an ability to communicate effectively with a range of audiences</a:t>
            </a:r>
          </a:p>
          <a:p>
            <a:pPr marL="457200" indent="-457200">
              <a:buFont typeface="Arial" panose="020B0604020202020204" pitchFamily="34" charset="0"/>
              <a:buChar char="•"/>
            </a:pPr>
            <a:r>
              <a:rPr lang="en-US" dirty="0"/>
              <a:t>Should have a minimum of 2 audiences in their range</a:t>
            </a:r>
          </a:p>
          <a:p>
            <a:pPr marL="457200" indent="-457200">
              <a:buFont typeface="Arial" panose="020B0604020202020204" pitchFamily="34" charset="0"/>
              <a:buChar char="•"/>
            </a:pPr>
            <a:r>
              <a:rPr lang="en-US" dirty="0"/>
              <a:t>There are many possible audiences-</a:t>
            </a:r>
          </a:p>
          <a:p>
            <a:pPr marL="457200" indent="-457200">
              <a:buFont typeface="Arial" panose="020B0604020202020204" pitchFamily="34" charset="0"/>
              <a:buChar char="•"/>
            </a:pPr>
            <a:r>
              <a:rPr lang="en-US" dirty="0"/>
              <a:t>Writing an article for a professional journal</a:t>
            </a:r>
          </a:p>
          <a:p>
            <a:pPr marL="457200" indent="-457200">
              <a:buFont typeface="Arial" panose="020B0604020202020204" pitchFamily="34" charset="0"/>
              <a:buChar char="•"/>
            </a:pPr>
            <a:r>
              <a:rPr lang="en-US" dirty="0"/>
              <a:t>External clients (industry sponsors, doctors, nurses, venture capitalists)</a:t>
            </a:r>
          </a:p>
          <a:p>
            <a:pPr marL="457200" indent="-457200">
              <a:buFont typeface="Arial" panose="020B0604020202020204" pitchFamily="34" charset="0"/>
              <a:buChar char="•"/>
            </a:pPr>
            <a:r>
              <a:rPr lang="en-US" dirty="0"/>
              <a:t>End users</a:t>
            </a:r>
          </a:p>
          <a:p>
            <a:pPr marL="457200" indent="-457200">
              <a:buFont typeface="Arial" panose="020B0604020202020204" pitchFamily="34" charset="0"/>
              <a:buChar char="•"/>
            </a:pPr>
            <a:r>
              <a:rPr lang="en-US" dirty="0"/>
              <a:t>Faculty</a:t>
            </a:r>
          </a:p>
          <a:p>
            <a:pPr marL="457200" indent="-457200">
              <a:buFont typeface="Arial" panose="020B0604020202020204" pitchFamily="34" charset="0"/>
              <a:buChar char="•"/>
            </a:pPr>
            <a:r>
              <a:rPr lang="en-US" dirty="0"/>
              <a:t>K-12 STEM Outreach</a:t>
            </a:r>
          </a:p>
          <a:p>
            <a:pPr marL="457200" indent="-457200">
              <a:buFont typeface="Arial" panose="020B0604020202020204" pitchFamily="34" charset="0"/>
              <a:buChar char="•"/>
            </a:pPr>
            <a:r>
              <a:rPr lang="en-US" dirty="0"/>
              <a:t>Lay person (non-technical)</a:t>
            </a:r>
          </a:p>
          <a:p>
            <a:pPr marL="457200" indent="-457200">
              <a:buFont typeface="Arial" panose="020B0604020202020204" pitchFamily="34" charset="0"/>
              <a:buChar char="•"/>
            </a:pPr>
            <a:r>
              <a:rPr lang="en-US" dirty="0"/>
              <a:t>ABET is not prescriptive</a:t>
            </a:r>
          </a:p>
          <a:p>
            <a:endParaRPr lang="en-US" dirty="0"/>
          </a:p>
        </p:txBody>
      </p:sp>
    </p:spTree>
    <p:extLst>
      <p:ext uri="{BB962C8B-B14F-4D97-AF65-F5344CB8AC3E}">
        <p14:creationId xmlns:p14="http://schemas.microsoft.com/office/powerpoint/2010/main" val="3411730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SO#4  </a:t>
            </a:r>
            <a:r>
              <a:rPr lang="en-US" dirty="0"/>
              <a:t>Consideration of impacts is the </a:t>
            </a:r>
            <a:r>
              <a:rPr lang="en-US" dirty="0" smtClean="0"/>
              <a:t>key.</a:t>
            </a:r>
            <a:endParaRPr lang="en-US" dirty="0"/>
          </a:p>
        </p:txBody>
      </p:sp>
      <p:sp>
        <p:nvSpPr>
          <p:cNvPr id="3" name="Content Placeholder 2"/>
          <p:cNvSpPr>
            <a:spLocks noGrp="1"/>
          </p:cNvSpPr>
          <p:nvPr>
            <p:ph idx="1"/>
          </p:nvPr>
        </p:nvSpPr>
        <p:spPr/>
        <p:txBody>
          <a:bodyPr>
            <a:normAutofit fontScale="92500" lnSpcReduction="20000"/>
          </a:bodyPr>
          <a:lstStyle/>
          <a:p>
            <a:r>
              <a:rPr lang="en-US" dirty="0"/>
              <a:t>4. an ability to recognize ethical and professional responsibilities in engineering situations and make informed judgments, which must consider the impact of engineering solutions in global, economic, environmental, and societal contexts</a:t>
            </a:r>
          </a:p>
          <a:p>
            <a:pPr marL="457200" indent="-457200">
              <a:buFont typeface="Arial" panose="020B0604020202020204" pitchFamily="34" charset="0"/>
              <a:buChar char="•"/>
            </a:pPr>
            <a:r>
              <a:rPr lang="en-US" dirty="0"/>
              <a:t>It is not necessary for every engineering situation to require that global, economic, environmental, and societal contexts be major considerations.</a:t>
            </a:r>
          </a:p>
          <a:p>
            <a:pPr marL="457200" indent="-457200">
              <a:buFont typeface="Arial" panose="020B0604020202020204" pitchFamily="34" charset="0"/>
              <a:buChar char="•"/>
            </a:pPr>
            <a:r>
              <a:rPr lang="en-US" dirty="0"/>
              <a:t>Consideration of the impact as the judgment is made is key. </a:t>
            </a:r>
          </a:p>
          <a:p>
            <a:pPr marL="457200" indent="-457200">
              <a:buFont typeface="Arial" panose="020B0604020202020204" pitchFamily="34" charset="0"/>
              <a:buChar char="•"/>
            </a:pPr>
            <a:r>
              <a:rPr lang="en-US" dirty="0"/>
              <a:t>Document the consideration</a:t>
            </a:r>
          </a:p>
          <a:p>
            <a:r>
              <a:rPr lang="en-US" dirty="0"/>
              <a:t/>
            </a:r>
            <a:br>
              <a:rPr lang="en-US" dirty="0"/>
            </a:br>
            <a:endParaRPr lang="en-US" dirty="0"/>
          </a:p>
          <a:p>
            <a:endParaRPr lang="en-US" dirty="0"/>
          </a:p>
        </p:txBody>
      </p:sp>
    </p:spTree>
    <p:extLst>
      <p:ext uri="{BB962C8B-B14F-4D97-AF65-F5344CB8AC3E}">
        <p14:creationId xmlns:p14="http://schemas.microsoft.com/office/powerpoint/2010/main" val="29005369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SO#5 Teams consider function, environment, and project </a:t>
            </a:r>
            <a:r>
              <a:rPr lang="en-US" dirty="0" smtClean="0"/>
              <a:t>management.</a:t>
            </a:r>
            <a:endParaRPr lang="en-US" dirty="0"/>
          </a:p>
        </p:txBody>
      </p:sp>
      <p:sp>
        <p:nvSpPr>
          <p:cNvPr id="3" name="Content Placeholder 2"/>
          <p:cNvSpPr>
            <a:spLocks noGrp="1"/>
          </p:cNvSpPr>
          <p:nvPr>
            <p:ph idx="1"/>
          </p:nvPr>
        </p:nvSpPr>
        <p:spPr/>
        <p:txBody>
          <a:bodyPr>
            <a:normAutofit fontScale="92500"/>
          </a:bodyPr>
          <a:lstStyle/>
          <a:p>
            <a:r>
              <a:rPr lang="en-US" dirty="0" smtClean="0"/>
              <a:t>5</a:t>
            </a:r>
            <a:r>
              <a:rPr lang="en-US" dirty="0"/>
              <a:t>. an ability to function effectively on a team whose members together provide leadership, create a collaborative and inclusive environment, establish goals, plan tasks, and meet objectives</a:t>
            </a:r>
          </a:p>
          <a:p>
            <a:pPr marL="457200" indent="-457200">
              <a:buFont typeface="Arial" panose="020B0604020202020204" pitchFamily="34" charset="0"/>
              <a:buChar char="•"/>
            </a:pPr>
            <a:r>
              <a:rPr lang="en-US" dirty="0"/>
              <a:t>Shared leadership</a:t>
            </a:r>
          </a:p>
          <a:p>
            <a:pPr marL="457200" indent="-457200">
              <a:buFont typeface="Arial" panose="020B0604020202020204" pitchFamily="34" charset="0"/>
              <a:buChar char="•"/>
            </a:pPr>
            <a:r>
              <a:rPr lang="en-US" dirty="0"/>
              <a:t>Tools and techniques (schedules, scrum, goal setting, decision matrices)</a:t>
            </a:r>
          </a:p>
          <a:p>
            <a:pPr marL="457200" indent="-457200">
              <a:buFont typeface="Arial" panose="020B0604020202020204" pitchFamily="34" charset="0"/>
              <a:buChar char="•"/>
            </a:pPr>
            <a:r>
              <a:rPr lang="en-US" dirty="0"/>
              <a:t>Inclusiveness and collaboration can be characterized in various ways</a:t>
            </a:r>
          </a:p>
          <a:p>
            <a:r>
              <a:rPr lang="en-US" dirty="0"/>
              <a:t/>
            </a:r>
            <a:br>
              <a:rPr lang="en-US" dirty="0"/>
            </a:br>
            <a:endParaRPr lang="en-US" dirty="0"/>
          </a:p>
          <a:p>
            <a:endParaRPr lang="en-US" dirty="0"/>
          </a:p>
        </p:txBody>
      </p:sp>
    </p:spTree>
    <p:extLst>
      <p:ext uri="{BB962C8B-B14F-4D97-AF65-F5344CB8AC3E}">
        <p14:creationId xmlns:p14="http://schemas.microsoft.com/office/powerpoint/2010/main" val="3148644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7067C05-C895-4992-B346-A7492DE2983E}"/>
              </a:ext>
            </a:extLst>
          </p:cNvPr>
          <p:cNvSpPr>
            <a:spLocks noGrp="1"/>
          </p:cNvSpPr>
          <p:nvPr>
            <p:ph type="title"/>
          </p:nvPr>
        </p:nvSpPr>
        <p:spPr>
          <a:xfrm>
            <a:off x="514122" y="381000"/>
            <a:ext cx="11163759" cy="850515"/>
          </a:xfrm>
        </p:spPr>
        <p:txBody>
          <a:bodyPr>
            <a:noAutofit/>
          </a:bodyPr>
          <a:lstStyle/>
          <a:p>
            <a:r>
              <a:rPr lang="en-US" dirty="0"/>
              <a:t>Possible techniques for assessing collaborative and inclusive teams include:</a:t>
            </a:r>
          </a:p>
        </p:txBody>
      </p:sp>
      <p:sp>
        <p:nvSpPr>
          <p:cNvPr id="3" name="Content Placeholder 2">
            <a:extLst>
              <a:ext uri="{FF2B5EF4-FFF2-40B4-BE49-F238E27FC236}">
                <a16:creationId xmlns="" xmlns:a16="http://schemas.microsoft.com/office/drawing/2014/main" id="{8D3D2AD5-023A-40D1-AFAE-8BB6F03CAD83}"/>
              </a:ext>
            </a:extLst>
          </p:cNvPr>
          <p:cNvSpPr>
            <a:spLocks noGrp="1"/>
          </p:cNvSpPr>
          <p:nvPr>
            <p:ph idx="1"/>
          </p:nvPr>
        </p:nvSpPr>
        <p:spPr>
          <a:xfrm>
            <a:off x="514120" y="1645933"/>
            <a:ext cx="11163759" cy="4890554"/>
          </a:xfrm>
        </p:spPr>
        <p:txBody>
          <a:bodyPr>
            <a:normAutofit fontScale="77500" lnSpcReduction="20000"/>
          </a:bodyPr>
          <a:lstStyle/>
          <a:p>
            <a:pPr marL="514350" lvl="0" indent="-514350">
              <a:lnSpc>
                <a:spcPct val="120000"/>
              </a:lnSpc>
              <a:buFont typeface="+mj-lt"/>
              <a:buAutoNum type="arabicPeriod"/>
            </a:pPr>
            <a:r>
              <a:rPr lang="en-US" sz="2900" i="1" dirty="0"/>
              <a:t>Videotaping a team meeting and evaluating the team performance using a rubric.</a:t>
            </a:r>
          </a:p>
          <a:p>
            <a:pPr marL="514350" lvl="0" indent="-514350">
              <a:lnSpc>
                <a:spcPct val="120000"/>
              </a:lnSpc>
              <a:buFont typeface="+mj-lt"/>
              <a:buAutoNum type="arabicPeriod"/>
            </a:pPr>
            <a:r>
              <a:rPr lang="en-US" sz="2900" i="1" dirty="0"/>
              <a:t>Students write descriptions of their contributions and their team members' contributions indicating how they collaborated and were inclusive. A rubric is often used to evaluate the description.</a:t>
            </a:r>
          </a:p>
          <a:p>
            <a:pPr marL="514350" lvl="0" indent="-514350">
              <a:lnSpc>
                <a:spcPct val="120000"/>
              </a:lnSpc>
              <a:buFont typeface="+mj-lt"/>
              <a:buAutoNum type="arabicPeriod"/>
            </a:pPr>
            <a:r>
              <a:rPr lang="en-US" sz="2900" i="1" dirty="0"/>
              <a:t>External clients meet with students over a period of time and evaluate their contributions and inclusiveness. </a:t>
            </a:r>
          </a:p>
          <a:p>
            <a:pPr marL="514350" lvl="0" indent="-514350">
              <a:lnSpc>
                <a:spcPct val="120000"/>
              </a:lnSpc>
              <a:buFont typeface="+mj-lt"/>
              <a:buAutoNum type="arabicPeriod"/>
            </a:pPr>
            <a:r>
              <a:rPr lang="en-US" sz="2900" i="1" dirty="0"/>
              <a:t>Use of web-based peer evaluations such as CATME.org or TEAMMATES. The peer evaluations include specific questions about collaboration and inclusiveness. </a:t>
            </a:r>
          </a:p>
          <a:p>
            <a:pPr marL="514350" lvl="0" indent="-514350">
              <a:lnSpc>
                <a:spcPct val="120000"/>
              </a:lnSpc>
              <a:buFont typeface="+mj-lt"/>
              <a:buAutoNum type="arabicPeriod"/>
            </a:pPr>
            <a:r>
              <a:rPr lang="en-US" sz="2900" i="1" dirty="0"/>
              <a:t>Verbal feedback from course TAs or instructors about a team's collaboration and inclusiveness. Students take notes and give evidence to support or refute the feedback. </a:t>
            </a:r>
          </a:p>
          <a:p>
            <a:endParaRPr lang="en-US" dirty="0"/>
          </a:p>
        </p:txBody>
      </p:sp>
    </p:spTree>
    <p:extLst>
      <p:ext uri="{BB962C8B-B14F-4D97-AF65-F5344CB8AC3E}">
        <p14:creationId xmlns:p14="http://schemas.microsoft.com/office/powerpoint/2010/main" val="13080629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SO#6 We removed the term “Design of Experiments</a:t>
            </a:r>
            <a:r>
              <a:rPr lang="en-US" dirty="0" smtClean="0"/>
              <a:t>”</a:t>
            </a:r>
            <a:endParaRPr lang="en-US" dirty="0"/>
          </a:p>
        </p:txBody>
      </p:sp>
      <p:sp>
        <p:nvSpPr>
          <p:cNvPr id="3" name="Content Placeholder 2"/>
          <p:cNvSpPr>
            <a:spLocks noGrp="1"/>
          </p:cNvSpPr>
          <p:nvPr>
            <p:ph idx="1"/>
          </p:nvPr>
        </p:nvSpPr>
        <p:spPr/>
        <p:txBody>
          <a:bodyPr/>
          <a:lstStyle/>
          <a:p>
            <a:r>
              <a:rPr lang="en-US" dirty="0"/>
              <a:t>6. an ability to develop and conduct appropriate experimentation, analyze and interpret data, and use engineering judgment to draw conclusions</a:t>
            </a:r>
          </a:p>
          <a:p>
            <a:pPr marL="457200" indent="-457200">
              <a:buFont typeface="Arial" panose="020B0604020202020204" pitchFamily="34" charset="0"/>
              <a:buChar char="•"/>
            </a:pPr>
            <a:r>
              <a:rPr lang="en-US" i="1" dirty="0"/>
              <a:t>Design of Experiments </a:t>
            </a:r>
            <a:r>
              <a:rPr lang="en-US" dirty="0"/>
              <a:t>is a term of art in some areas – ABET never intended to require a specific technique</a:t>
            </a:r>
          </a:p>
          <a:p>
            <a:pPr marL="457200" indent="-457200">
              <a:buFont typeface="Arial" panose="020B0604020202020204" pitchFamily="34" charset="0"/>
              <a:buChar char="•"/>
            </a:pPr>
            <a:r>
              <a:rPr lang="en-US" dirty="0"/>
              <a:t>Must show judgment in drawing </a:t>
            </a:r>
            <a:r>
              <a:rPr lang="en-US" dirty="0" smtClean="0"/>
              <a:t>conclusions</a:t>
            </a:r>
            <a:endParaRPr lang="en-US" dirty="0"/>
          </a:p>
        </p:txBody>
      </p:sp>
    </p:spTree>
    <p:extLst>
      <p:ext uri="{BB962C8B-B14F-4D97-AF65-F5344CB8AC3E}">
        <p14:creationId xmlns:p14="http://schemas.microsoft.com/office/powerpoint/2010/main" val="30729840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SO#7  Feedback from ABET’s IAC guided our </a:t>
            </a:r>
            <a:r>
              <a:rPr lang="en-US" dirty="0" smtClean="0"/>
              <a:t>changes.</a:t>
            </a:r>
            <a:endParaRPr lang="en-US" dirty="0"/>
          </a:p>
        </p:txBody>
      </p:sp>
      <p:sp>
        <p:nvSpPr>
          <p:cNvPr id="3" name="Content Placeholder 2"/>
          <p:cNvSpPr>
            <a:spLocks noGrp="1"/>
          </p:cNvSpPr>
          <p:nvPr>
            <p:ph idx="1"/>
          </p:nvPr>
        </p:nvSpPr>
        <p:spPr/>
        <p:txBody>
          <a:bodyPr/>
          <a:lstStyle/>
          <a:p>
            <a:r>
              <a:rPr lang="en-US" dirty="0" smtClean="0"/>
              <a:t>7</a:t>
            </a:r>
            <a:r>
              <a:rPr lang="en-US" dirty="0"/>
              <a:t>. an ability to acquire and apply new knowledge as needed, using appropriate learning strategies.</a:t>
            </a:r>
          </a:p>
          <a:p>
            <a:pPr marL="457200" indent="-457200">
              <a:buFont typeface="Arial" panose="020B0604020202020204" pitchFamily="34" charset="0"/>
              <a:buChar char="•"/>
            </a:pPr>
            <a:r>
              <a:rPr lang="en-US" dirty="0"/>
              <a:t>Students take initiative for their learning</a:t>
            </a:r>
          </a:p>
          <a:p>
            <a:pPr marL="457200" indent="-457200">
              <a:buFont typeface="Arial" panose="020B0604020202020204" pitchFamily="34" charset="0"/>
              <a:buChar char="•"/>
            </a:pPr>
            <a:r>
              <a:rPr lang="en-US" dirty="0"/>
              <a:t>Appropriate learning strategies can include courses, research, interviewing experts – whatever is appropriate for the task</a:t>
            </a:r>
          </a:p>
          <a:p>
            <a:pPr marL="457200" indent="-457200">
              <a:buFont typeface="Arial" panose="020B0604020202020204" pitchFamily="34" charset="0"/>
              <a:buChar char="•"/>
            </a:pPr>
            <a:r>
              <a:rPr lang="en-US" dirty="0"/>
              <a:t>Meant to be broad – this can be approached in many ways</a:t>
            </a:r>
          </a:p>
          <a:p>
            <a:endParaRPr lang="en-US" dirty="0"/>
          </a:p>
        </p:txBody>
      </p:sp>
    </p:spTree>
    <p:extLst>
      <p:ext uri="{BB962C8B-B14F-4D97-AF65-F5344CB8AC3E}">
        <p14:creationId xmlns:p14="http://schemas.microsoft.com/office/powerpoint/2010/main" val="36176391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9FE3D7A-116B-4020-A9C9-5E4EC7D81913}"/>
              </a:ext>
            </a:extLst>
          </p:cNvPr>
          <p:cNvSpPr>
            <a:spLocks noGrp="1"/>
          </p:cNvSpPr>
          <p:nvPr>
            <p:ph type="title"/>
          </p:nvPr>
        </p:nvSpPr>
        <p:spPr/>
        <p:txBody>
          <a:bodyPr/>
          <a:lstStyle/>
          <a:p>
            <a:r>
              <a:rPr lang="en-US" dirty="0"/>
              <a:t>We want to </a:t>
            </a:r>
            <a:r>
              <a:rPr lang="en-US" dirty="0" smtClean="0"/>
              <a:t>discuss </a:t>
            </a:r>
            <a:r>
              <a:rPr lang="en-US" dirty="0"/>
              <a:t>your questions!</a:t>
            </a:r>
          </a:p>
        </p:txBody>
      </p:sp>
      <p:sp>
        <p:nvSpPr>
          <p:cNvPr id="3" name="Content Placeholder 2">
            <a:extLst>
              <a:ext uri="{FF2B5EF4-FFF2-40B4-BE49-F238E27FC236}">
                <a16:creationId xmlns="" xmlns:a16="http://schemas.microsoft.com/office/drawing/2014/main" id="{A0E18103-C0FD-4A5C-B012-FEE6EFB95B4A}"/>
              </a:ext>
            </a:extLst>
          </p:cNvPr>
          <p:cNvSpPr>
            <a:spLocks noGrp="1"/>
          </p:cNvSpPr>
          <p:nvPr>
            <p:ph idx="1"/>
          </p:nvPr>
        </p:nvSpPr>
        <p:spPr/>
        <p:txBody>
          <a:bodyPr/>
          <a:lstStyle/>
          <a:p>
            <a:r>
              <a:rPr lang="en-US" sz="2800" dirty="0"/>
              <a:t>Help us to communicate with YOU.</a:t>
            </a:r>
          </a:p>
          <a:p>
            <a:pPr marL="342900" indent="-342900">
              <a:buFont typeface="Arial" panose="020B0604020202020204" pitchFamily="34" charset="0"/>
              <a:buChar char="•"/>
            </a:pPr>
            <a:r>
              <a:rPr lang="en-US" sz="2800" dirty="0"/>
              <a:t>Please </a:t>
            </a:r>
            <a:r>
              <a:rPr lang="en-US" sz="2800" dirty="0" smtClean="0"/>
              <a:t>send your Ed 1 any questions you may have.</a:t>
            </a:r>
            <a:endParaRPr lang="en-US" sz="2800" dirty="0"/>
          </a:p>
          <a:p>
            <a:pPr marL="342900" indent="-342900">
              <a:buFont typeface="Arial" panose="020B0604020202020204" pitchFamily="34" charset="0"/>
              <a:buChar char="•"/>
            </a:pPr>
            <a:r>
              <a:rPr lang="en-US" sz="2800" dirty="0"/>
              <a:t>FAQs are posted on the ABET website:</a:t>
            </a:r>
          </a:p>
          <a:p>
            <a:pPr marL="800100" lvl="1" indent="-342900">
              <a:buFont typeface="Arial" panose="020B0604020202020204" pitchFamily="34" charset="0"/>
              <a:buChar char="•"/>
            </a:pPr>
            <a:r>
              <a:rPr lang="en-US" sz="2800" u="sng" dirty="0">
                <a:solidFill>
                  <a:srgbClr val="FF6C2C"/>
                </a:solidFill>
                <a:latin typeface="Arial" panose="020B0604020202020204" pitchFamily="34" charset="0"/>
                <a:cs typeface="Arial" panose="020B0604020202020204" pitchFamily="34" charset="0"/>
              </a:rPr>
              <a:t>https://www.abet.org/wp-content/uploads/2019/04/FAQs-for-EAC-C3-C5-4-8-2019.pdf</a:t>
            </a:r>
          </a:p>
          <a:p>
            <a:pPr marL="800100" lvl="1" indent="-342900">
              <a:buFont typeface="Arial" panose="020B0604020202020204" pitchFamily="34" charset="0"/>
              <a:buChar char="•"/>
            </a:pPr>
            <a:endParaRPr lang="en-US" sz="2800" dirty="0"/>
          </a:p>
          <a:p>
            <a:endParaRPr lang="en-US" dirty="0"/>
          </a:p>
        </p:txBody>
      </p:sp>
    </p:spTree>
    <p:extLst>
      <p:ext uri="{BB962C8B-B14F-4D97-AF65-F5344CB8AC3E}">
        <p14:creationId xmlns:p14="http://schemas.microsoft.com/office/powerpoint/2010/main" val="22940418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45D668-F2C3-4D13-8E69-AFF241241779}"/>
              </a:ext>
            </a:extLst>
          </p:cNvPr>
          <p:cNvSpPr>
            <a:spLocks noGrp="1"/>
          </p:cNvSpPr>
          <p:nvPr>
            <p:ph type="title"/>
          </p:nvPr>
        </p:nvSpPr>
        <p:spPr/>
        <p:txBody>
          <a:bodyPr/>
          <a:lstStyle/>
          <a:p>
            <a:r>
              <a:rPr lang="en-US" dirty="0"/>
              <a:t>Should we use Student Outcomes 1-7 verbatim?</a:t>
            </a:r>
          </a:p>
        </p:txBody>
      </p:sp>
      <p:sp>
        <p:nvSpPr>
          <p:cNvPr id="3" name="Content Placeholder 2">
            <a:extLst>
              <a:ext uri="{FF2B5EF4-FFF2-40B4-BE49-F238E27FC236}">
                <a16:creationId xmlns="" xmlns:a16="http://schemas.microsoft.com/office/drawing/2014/main" id="{32F83028-E58D-4976-9D31-6D0E10B97A0E}"/>
              </a:ext>
            </a:extLst>
          </p:cNvPr>
          <p:cNvSpPr>
            <a:spLocks noGrp="1"/>
          </p:cNvSpPr>
          <p:nvPr>
            <p:ph idx="1"/>
          </p:nvPr>
        </p:nvSpPr>
        <p:spPr>
          <a:xfrm>
            <a:off x="642706" y="1273689"/>
            <a:ext cx="11163759" cy="4970538"/>
          </a:xfrm>
        </p:spPr>
        <p:txBody>
          <a:bodyPr>
            <a:normAutofit fontScale="92500"/>
          </a:bodyPr>
          <a:lstStyle/>
          <a:p>
            <a:pPr marL="457200" lvl="0" indent="-457200">
              <a:buFont typeface="+mj-lt"/>
              <a:buAutoNum type="arabicPeriod"/>
            </a:pPr>
            <a:r>
              <a:rPr lang="en-US" sz="2400" dirty="0"/>
              <a:t>In the event that a program has not stated any student outcome verbatim as cited in the Engineering Accreditation Criteria, all elements required by that outcome must be retained.  Further, the program must not alter the intent or otherwise diminish the meaning of that outcome.</a:t>
            </a:r>
          </a:p>
          <a:p>
            <a:pPr marL="457200" lvl="0" indent="-457200">
              <a:buFont typeface="+mj-lt"/>
              <a:buAutoNum type="arabicPeriod"/>
            </a:pPr>
            <a:r>
              <a:rPr lang="en-US" sz="2400" dirty="0"/>
              <a:t>Programs may add additional Student Outcomes.</a:t>
            </a:r>
          </a:p>
          <a:p>
            <a:pPr marL="457200" lvl="0" indent="-457200">
              <a:buFont typeface="+mj-lt"/>
              <a:buAutoNum type="arabicPeriod"/>
            </a:pPr>
            <a:r>
              <a:rPr lang="en-US" sz="2400" dirty="0"/>
              <a:t>Programs must publish all Student Outcomes in a consistent manner regardless of the media in which they appear.  These Student Outcomes must be identical to the ones presented to ABET in the program’s Self-Study Report.</a:t>
            </a:r>
          </a:p>
          <a:p>
            <a:pPr marL="457200" lvl="0" indent="-457200">
              <a:buFont typeface="+mj-lt"/>
              <a:buAutoNum type="arabicPeriod"/>
            </a:pPr>
            <a:r>
              <a:rPr lang="en-US" sz="2400" dirty="0"/>
              <a:t>All Student Outcomes adopted by the program must be assessed, evaluated, and used as input to the program’s continuous improvement process.</a:t>
            </a:r>
          </a:p>
          <a:p>
            <a:pPr marL="457200" lvl="0" indent="-457200">
              <a:buFont typeface="+mj-lt"/>
              <a:buAutoNum type="arabicPeriod"/>
            </a:pPr>
            <a:r>
              <a:rPr lang="en-US" sz="2400" dirty="0"/>
              <a:t>Each program must independently assess all Student Outcomes; when programs share courses, assessment data must be disaggregated by program in order to ensure the individual program’s outcomes are being independently assessed.</a:t>
            </a:r>
          </a:p>
          <a:p>
            <a:endParaRPr lang="en-US" dirty="0"/>
          </a:p>
        </p:txBody>
      </p:sp>
    </p:spTree>
    <p:extLst>
      <p:ext uri="{BB962C8B-B14F-4D97-AF65-F5344CB8AC3E}">
        <p14:creationId xmlns:p14="http://schemas.microsoft.com/office/powerpoint/2010/main" val="38840129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DEE5518-BE46-47A5-B8F8-4BA30D8B6E40}"/>
              </a:ext>
            </a:extLst>
          </p:cNvPr>
          <p:cNvSpPr>
            <a:spLocks noGrp="1"/>
          </p:cNvSpPr>
          <p:nvPr>
            <p:ph type="title"/>
          </p:nvPr>
        </p:nvSpPr>
        <p:spPr/>
        <p:txBody>
          <a:bodyPr>
            <a:noAutofit/>
          </a:bodyPr>
          <a:lstStyle/>
          <a:p>
            <a:r>
              <a:rPr lang="en-US" dirty="0"/>
              <a:t>C5 clarifies the minimum number of semester credit hours.</a:t>
            </a:r>
          </a:p>
        </p:txBody>
      </p:sp>
      <p:sp>
        <p:nvSpPr>
          <p:cNvPr id="3" name="Content Placeholder 2">
            <a:extLst>
              <a:ext uri="{FF2B5EF4-FFF2-40B4-BE49-F238E27FC236}">
                <a16:creationId xmlns="" xmlns:a16="http://schemas.microsoft.com/office/drawing/2014/main" id="{9D76FBA9-07DA-4865-9BC6-B2381D123658}"/>
              </a:ext>
            </a:extLst>
          </p:cNvPr>
          <p:cNvSpPr>
            <a:spLocks noGrp="1"/>
          </p:cNvSpPr>
          <p:nvPr>
            <p:ph idx="1"/>
          </p:nvPr>
        </p:nvSpPr>
        <p:spPr>
          <a:xfrm>
            <a:off x="514120" y="1939081"/>
            <a:ext cx="11163759" cy="4161971"/>
          </a:xfrm>
        </p:spPr>
        <p:txBody>
          <a:bodyPr>
            <a:normAutofit/>
          </a:bodyPr>
          <a:lstStyle/>
          <a:p>
            <a:pPr marL="514350" indent="-514350">
              <a:buAutoNum type="alphaLcParenBoth"/>
            </a:pPr>
            <a:r>
              <a:rPr lang="en-US" sz="2800" dirty="0">
                <a:solidFill>
                  <a:srgbClr val="333333"/>
                </a:solidFill>
              </a:rPr>
              <a:t>a minimum of 30 semester credit hours (or equivalent) of a combination of college-level mathematics and basic sciences with experimental experience appropriate to the program.</a:t>
            </a:r>
            <a:r>
              <a:rPr lang="en-US" sz="2800" dirty="0"/>
              <a:t/>
            </a:r>
            <a:br>
              <a:rPr lang="en-US" sz="2800" dirty="0"/>
            </a:br>
            <a:endParaRPr lang="en-US" sz="2800" dirty="0"/>
          </a:p>
          <a:p>
            <a:pPr marL="457200" indent="-457200">
              <a:buFont typeface="Arial" panose="020B0604020202020204" pitchFamily="34" charset="0"/>
              <a:buChar char="•"/>
            </a:pPr>
            <a:r>
              <a:rPr lang="en-US" sz="2800" dirty="0">
                <a:solidFill>
                  <a:srgbClr val="333333"/>
                </a:solidFill>
              </a:rPr>
              <a:t>All programs now have the same minimum credit hour requirements for math-science topics.</a:t>
            </a:r>
            <a:endParaRPr lang="en-US" sz="2800" dirty="0"/>
          </a:p>
        </p:txBody>
      </p:sp>
    </p:spTree>
    <p:extLst>
      <p:ext uri="{BB962C8B-B14F-4D97-AF65-F5344CB8AC3E}">
        <p14:creationId xmlns:p14="http://schemas.microsoft.com/office/powerpoint/2010/main" val="167371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40A0C4-53F8-433B-B701-39BF1BBD377B}"/>
              </a:ext>
            </a:extLst>
          </p:cNvPr>
          <p:cNvSpPr>
            <a:spLocks noGrp="1"/>
          </p:cNvSpPr>
          <p:nvPr>
            <p:ph type="title"/>
          </p:nvPr>
        </p:nvSpPr>
        <p:spPr/>
        <p:txBody>
          <a:bodyPr/>
          <a:lstStyle/>
          <a:p>
            <a:r>
              <a:rPr lang="en-US" dirty="0"/>
              <a:t>C5 clarifies engineering topics.</a:t>
            </a:r>
          </a:p>
        </p:txBody>
      </p:sp>
      <p:sp>
        <p:nvSpPr>
          <p:cNvPr id="3" name="Content Placeholder 2">
            <a:extLst>
              <a:ext uri="{FF2B5EF4-FFF2-40B4-BE49-F238E27FC236}">
                <a16:creationId xmlns="" xmlns:a16="http://schemas.microsoft.com/office/drawing/2014/main" id="{612D130E-C696-405D-BA43-583A7B0DEF44}"/>
              </a:ext>
            </a:extLst>
          </p:cNvPr>
          <p:cNvSpPr>
            <a:spLocks noGrp="1"/>
          </p:cNvSpPr>
          <p:nvPr>
            <p:ph idx="1"/>
          </p:nvPr>
        </p:nvSpPr>
        <p:spPr>
          <a:xfrm>
            <a:off x="514122" y="1348014"/>
            <a:ext cx="11163759" cy="4161971"/>
          </a:xfrm>
        </p:spPr>
        <p:txBody>
          <a:bodyPr>
            <a:noAutofit/>
          </a:bodyPr>
          <a:lstStyle/>
          <a:p>
            <a:r>
              <a:rPr lang="en-US" sz="2800" dirty="0">
                <a:solidFill>
                  <a:srgbClr val="333333"/>
                </a:solidFill>
              </a:rPr>
              <a:t>(b) a minimum of 45 semester credit hours (or equivalent) of engineering topics appropriate to the program, consisting of engineering and computer sciences and engineering design, and utilizing modern engineering tools.</a:t>
            </a:r>
          </a:p>
          <a:p>
            <a:pPr marL="457200" indent="-457200">
              <a:buFont typeface="Arial" panose="020B0604020202020204" pitchFamily="34" charset="0"/>
              <a:buChar char="•"/>
            </a:pPr>
            <a:r>
              <a:rPr lang="en-US" sz="2800" dirty="0">
                <a:solidFill>
                  <a:srgbClr val="333333"/>
                </a:solidFill>
              </a:rPr>
              <a:t>Indicates that computer sciences are considered engineering topics – does NOT require a course. </a:t>
            </a:r>
          </a:p>
          <a:p>
            <a:pPr marL="457200" indent="-457200">
              <a:buFont typeface="Arial" panose="020B0604020202020204" pitchFamily="34" charset="0"/>
              <a:buChar char="•"/>
            </a:pPr>
            <a:r>
              <a:rPr lang="en-US" sz="2800" dirty="0">
                <a:solidFill>
                  <a:srgbClr val="333333"/>
                </a:solidFill>
              </a:rPr>
              <a:t>Programs must indicate their use of modern engineering tools. </a:t>
            </a:r>
          </a:p>
          <a:p>
            <a:pPr marL="457200" indent="-457200">
              <a:buFont typeface="Arial" panose="020B0604020202020204" pitchFamily="34" charset="0"/>
              <a:buChar char="•"/>
            </a:pPr>
            <a:r>
              <a:rPr lang="en-US" sz="2800" dirty="0">
                <a:solidFill>
                  <a:srgbClr val="333333"/>
                </a:solidFill>
              </a:rPr>
              <a:t>All programs now have the same minimum credit hour requirements for engineering topics.</a:t>
            </a:r>
            <a:endParaRPr lang="en-US" sz="2800" dirty="0"/>
          </a:p>
        </p:txBody>
      </p:sp>
    </p:spTree>
    <p:extLst>
      <p:ext uri="{BB962C8B-B14F-4D97-AF65-F5344CB8AC3E}">
        <p14:creationId xmlns:p14="http://schemas.microsoft.com/office/powerpoint/2010/main" val="20123364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1938B6-57AA-46AB-812F-462C59A83AFB}"/>
              </a:ext>
            </a:extLst>
          </p:cNvPr>
          <p:cNvSpPr>
            <a:spLocks noGrp="1"/>
          </p:cNvSpPr>
          <p:nvPr>
            <p:ph type="title"/>
          </p:nvPr>
        </p:nvSpPr>
        <p:spPr>
          <a:xfrm>
            <a:off x="514122" y="218744"/>
            <a:ext cx="11163759" cy="850515"/>
          </a:xfrm>
        </p:spPr>
        <p:txBody>
          <a:bodyPr/>
          <a:lstStyle/>
          <a:p>
            <a:r>
              <a:rPr lang="en-US" dirty="0"/>
              <a:t>A semester credit hour is defined by 34 CFR Part 600.2</a:t>
            </a:r>
          </a:p>
        </p:txBody>
      </p:sp>
      <p:sp>
        <p:nvSpPr>
          <p:cNvPr id="3" name="Content Placeholder 2">
            <a:extLst>
              <a:ext uri="{FF2B5EF4-FFF2-40B4-BE49-F238E27FC236}">
                <a16:creationId xmlns="" xmlns:a16="http://schemas.microsoft.com/office/drawing/2014/main" id="{ECE5E11C-AFF4-4C0E-A7AF-F831E9909222}"/>
              </a:ext>
            </a:extLst>
          </p:cNvPr>
          <p:cNvSpPr>
            <a:spLocks noGrp="1"/>
          </p:cNvSpPr>
          <p:nvPr>
            <p:ph idx="1"/>
          </p:nvPr>
        </p:nvSpPr>
        <p:spPr>
          <a:xfrm>
            <a:off x="642706" y="926384"/>
            <a:ext cx="11163759" cy="4161971"/>
          </a:xfrm>
        </p:spPr>
        <p:txBody>
          <a:bodyPr>
            <a:noAutofit/>
          </a:bodyPr>
          <a:lstStyle/>
          <a:p>
            <a:r>
              <a:rPr lang="en-US" sz="2400" dirty="0"/>
              <a:t>Except as provided in 34 CFR 668.8(k) and (l), a credit hour is an amount of work represented in intended learning outcomes and verified by evidence of student achievement that is an institutionally established equivalency that reasonably approximates not less than—</a:t>
            </a:r>
          </a:p>
          <a:p>
            <a:r>
              <a:rPr lang="en-US" sz="2400" dirty="0"/>
              <a:t>(1) One hour of classroom or direct faculty instruction and a minimum of two hours of out of class student work each week for approximately fifteen weeks for one semester or trimester hour of credit, or ten to twelve weeks for one quarter hour of credit, or the equivalent amount of work over a different</a:t>
            </a:r>
          </a:p>
          <a:p>
            <a:r>
              <a:rPr lang="en-US" sz="2400" dirty="0"/>
              <a:t>amount of time; or</a:t>
            </a:r>
          </a:p>
          <a:p>
            <a:r>
              <a:rPr lang="en-US" sz="2400" dirty="0"/>
              <a:t>(2) At least an equivalent amount of work as required in paragraph (1) of this definition for other academic activities as established by the institution including laboratory work, internships, </a:t>
            </a:r>
            <a:r>
              <a:rPr lang="en-US" sz="2400" dirty="0" err="1"/>
              <a:t>practica</a:t>
            </a:r>
            <a:r>
              <a:rPr lang="en-US" sz="2400" dirty="0"/>
              <a:t>, studio work, and other academic work leading to the award of credit hours.</a:t>
            </a:r>
          </a:p>
        </p:txBody>
      </p:sp>
    </p:spTree>
    <p:extLst>
      <p:ext uri="{BB962C8B-B14F-4D97-AF65-F5344CB8AC3E}">
        <p14:creationId xmlns:p14="http://schemas.microsoft.com/office/powerpoint/2010/main" val="31371860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9640661-F856-4E4B-8632-FD75439AD51A}"/>
              </a:ext>
            </a:extLst>
          </p:cNvPr>
          <p:cNvSpPr>
            <a:spLocks noGrp="1"/>
          </p:cNvSpPr>
          <p:nvPr>
            <p:ph type="title"/>
          </p:nvPr>
        </p:nvSpPr>
        <p:spPr/>
        <p:txBody>
          <a:bodyPr>
            <a:normAutofit fontScale="90000"/>
          </a:bodyPr>
          <a:lstStyle/>
          <a:p>
            <a:r>
              <a:rPr lang="en-US" dirty="0"/>
              <a:t>C5 also clarified the culminating major design experience </a:t>
            </a:r>
            <a:r>
              <a:rPr lang="en-US" sz="3600" dirty="0"/>
              <a:t>includes</a:t>
            </a:r>
            <a:r>
              <a:rPr lang="en-US" dirty="0"/>
              <a:t> 1 and 2 below.</a:t>
            </a:r>
          </a:p>
        </p:txBody>
      </p:sp>
      <p:sp>
        <p:nvSpPr>
          <p:cNvPr id="3" name="Content Placeholder 2">
            <a:extLst>
              <a:ext uri="{FF2B5EF4-FFF2-40B4-BE49-F238E27FC236}">
                <a16:creationId xmlns="" xmlns:a16="http://schemas.microsoft.com/office/drawing/2014/main" id="{3920CB36-5802-4BEA-BD2E-99410F0167B9}"/>
              </a:ext>
            </a:extLst>
          </p:cNvPr>
          <p:cNvSpPr>
            <a:spLocks noGrp="1"/>
          </p:cNvSpPr>
          <p:nvPr>
            <p:ph idx="1"/>
          </p:nvPr>
        </p:nvSpPr>
        <p:spPr>
          <a:xfrm>
            <a:off x="514120" y="1823721"/>
            <a:ext cx="11163759" cy="4161971"/>
          </a:xfrm>
        </p:spPr>
        <p:txBody>
          <a:bodyPr/>
          <a:lstStyle/>
          <a:p>
            <a:r>
              <a:rPr lang="en-US" sz="2800" dirty="0">
                <a:solidFill>
                  <a:srgbClr val="333333"/>
                </a:solidFill>
              </a:rPr>
              <a:t>(d) a culminating major engineering design experience that 1) incorporates appropriate engineering standards and multiple constraints, and 2) is based on the knowledge and skills acquired in earlier course work.</a:t>
            </a:r>
          </a:p>
          <a:p>
            <a:endParaRPr lang="en-US" dirty="0"/>
          </a:p>
        </p:txBody>
      </p:sp>
    </p:spTree>
    <p:extLst>
      <p:ext uri="{BB962C8B-B14F-4D97-AF65-F5344CB8AC3E}">
        <p14:creationId xmlns:p14="http://schemas.microsoft.com/office/powerpoint/2010/main" val="185251979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B6E2D5-A2D7-4604-86E6-A59850A23036}"/>
              </a:ext>
            </a:extLst>
          </p:cNvPr>
          <p:cNvSpPr>
            <a:spLocks noGrp="1"/>
          </p:cNvSpPr>
          <p:nvPr>
            <p:ph type="title"/>
          </p:nvPr>
        </p:nvSpPr>
        <p:spPr/>
        <p:txBody>
          <a:bodyPr/>
          <a:lstStyle/>
          <a:p>
            <a:r>
              <a:rPr lang="en-US" smtClean="0"/>
              <a:t>When should a program transition?</a:t>
            </a:r>
            <a:endParaRPr lang="en-US" dirty="0"/>
          </a:p>
        </p:txBody>
      </p:sp>
      <p:sp>
        <p:nvSpPr>
          <p:cNvPr id="3" name="Content Placeholder 2">
            <a:extLst>
              <a:ext uri="{FF2B5EF4-FFF2-40B4-BE49-F238E27FC236}">
                <a16:creationId xmlns="" xmlns:a16="http://schemas.microsoft.com/office/drawing/2014/main" id="{412A9343-FC98-4526-B573-932B1C3E1325}"/>
              </a:ext>
            </a:extLst>
          </p:cNvPr>
          <p:cNvSpPr>
            <a:spLocks noGrp="1"/>
          </p:cNvSpPr>
          <p:nvPr>
            <p:ph idx="1"/>
          </p:nvPr>
        </p:nvSpPr>
        <p:spPr/>
        <p:txBody>
          <a:bodyPr/>
          <a:lstStyle/>
          <a:p>
            <a:pPr marL="800100" lvl="1"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All general reviews conducted in the 2019 – 2020 accreditation cycle and beyond will be evaluated using the revisions each commission has made to its accreditation criteria.  </a:t>
            </a:r>
          </a:p>
          <a:p>
            <a:pPr marL="800100" lvl="1"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ABET understands it may take a few years to fully implement the transition of internal processes to reflect these new criteria.</a:t>
            </a:r>
          </a:p>
          <a:p>
            <a:pPr marL="800100" lvl="1" indent="-342900">
              <a:buFont typeface="Arial" panose="020B0604020202020204" pitchFamily="34" charset="0"/>
              <a:buChar char="•"/>
            </a:pPr>
            <a:r>
              <a:rPr lang="en-US" sz="2800" dirty="0" smtClean="0">
                <a:latin typeface="Arial" panose="020B0604020202020204" pitchFamily="34" charset="0"/>
                <a:cs typeface="Arial" panose="020B0604020202020204" pitchFamily="34" charset="0"/>
              </a:rPr>
              <a:t>In these cases, it is important programs develop a transition plan and be able to provide evidence the plan is being followed at the time of their next general review.</a:t>
            </a:r>
          </a:p>
          <a:p>
            <a:pPr lvl="1"/>
            <a:endParaRPr lang="en-US" dirty="0" smtClean="0"/>
          </a:p>
          <a:p>
            <a:pPr lvl="1"/>
            <a:endParaRPr lang="en-US" dirty="0" smtClean="0"/>
          </a:p>
          <a:p>
            <a:pPr lvl="1"/>
            <a:endParaRPr lang="en-US" dirty="0"/>
          </a:p>
        </p:txBody>
      </p:sp>
      <p:sp>
        <p:nvSpPr>
          <p:cNvPr id="4" name="TextBox 3">
            <a:extLst>
              <a:ext uri="{FF2B5EF4-FFF2-40B4-BE49-F238E27FC236}">
                <a16:creationId xmlns="" xmlns:a16="http://schemas.microsoft.com/office/drawing/2014/main" id="{65FE6876-1F2E-4E48-BDDE-9A362BD51AA1}"/>
              </a:ext>
            </a:extLst>
          </p:cNvPr>
          <p:cNvSpPr txBox="1"/>
          <p:nvPr/>
        </p:nvSpPr>
        <p:spPr>
          <a:xfrm>
            <a:off x="9099396" y="318233"/>
            <a:ext cx="1806497" cy="707886"/>
          </a:xfrm>
          <a:prstGeom prst="rect">
            <a:avLst/>
          </a:prstGeom>
          <a:solidFill>
            <a:srgbClr val="FFFF00"/>
          </a:solidFill>
          <a:ln w="38100">
            <a:solidFill>
              <a:schemeClr val="tx1"/>
            </a:solidFill>
          </a:ln>
        </p:spPr>
        <p:txBody>
          <a:bodyPr wrap="square" rtlCol="0">
            <a:spAutoFit/>
          </a:bodyPr>
          <a:lstStyle/>
          <a:p>
            <a:pPr algn="ctr"/>
            <a:r>
              <a:rPr lang="en-US" sz="4000" b="1" dirty="0">
                <a:solidFill>
                  <a:srgbClr val="FF0000"/>
                </a:solidFill>
                <a:latin typeface="Arial" panose="020B0604020202020204" pitchFamily="34" charset="0"/>
              </a:rPr>
              <a:t>NOW!</a:t>
            </a:r>
          </a:p>
        </p:txBody>
      </p:sp>
    </p:spTree>
    <p:extLst>
      <p:ext uri="{BB962C8B-B14F-4D97-AF65-F5344CB8AC3E}">
        <p14:creationId xmlns:p14="http://schemas.microsoft.com/office/powerpoint/2010/main" val="1894871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23FF991-0536-479E-AC5A-1AA7FEAA570E}"/>
              </a:ext>
            </a:extLst>
          </p:cNvPr>
          <p:cNvSpPr>
            <a:spLocks noGrp="1"/>
          </p:cNvSpPr>
          <p:nvPr>
            <p:ph type="title"/>
          </p:nvPr>
        </p:nvSpPr>
        <p:spPr/>
        <p:txBody>
          <a:bodyPr/>
          <a:lstStyle/>
          <a:p>
            <a:r>
              <a:rPr lang="en-US" smtClean="0"/>
              <a:t>Please be patient with ABET in this transition.</a:t>
            </a:r>
            <a:endParaRPr lang="en-US" dirty="0"/>
          </a:p>
        </p:txBody>
      </p:sp>
      <p:sp>
        <p:nvSpPr>
          <p:cNvPr id="5" name="Content Placeholder 4"/>
          <p:cNvSpPr>
            <a:spLocks noGrp="1"/>
          </p:cNvSpPr>
          <p:nvPr>
            <p:ph idx="1"/>
          </p:nvPr>
        </p:nvSpPr>
        <p:spPr/>
        <p:txBody>
          <a:bodyPr>
            <a:normAutofit/>
          </a:bodyPr>
          <a:lstStyle/>
          <a:p>
            <a:pPr marL="457200" indent="-457200">
              <a:buFont typeface="Arial" panose="020B0604020202020204" pitchFamily="34" charset="0"/>
              <a:buChar char="•"/>
            </a:pPr>
            <a:r>
              <a:rPr lang="en-US" sz="2800" dirty="0"/>
              <a:t>For the 2019-20 and 2020-21 accreditation cycles, it should be clear ABET does not expect a program’s transition to be fully implemented. </a:t>
            </a:r>
          </a:p>
          <a:p>
            <a:pPr marL="457200" indent="-457200">
              <a:buFont typeface="Arial" panose="020B0604020202020204" pitchFamily="34" charset="0"/>
              <a:buChar char="•"/>
            </a:pPr>
            <a:r>
              <a:rPr lang="en-US" sz="2800" dirty="0" smtClean="0"/>
              <a:t>Please communicate this to your </a:t>
            </a:r>
            <a:r>
              <a:rPr lang="en-US" sz="2800" dirty="0"/>
              <a:t>Program Evaluators preparing for site visits in the Fall of 2019.  </a:t>
            </a:r>
          </a:p>
          <a:p>
            <a:pPr marL="457200" indent="-457200">
              <a:buFont typeface="Arial" panose="020B0604020202020204" pitchFamily="34" charset="0"/>
              <a:buChar char="•"/>
            </a:pPr>
            <a:r>
              <a:rPr lang="en-US" sz="2800" dirty="0"/>
              <a:t>Materials that will highlight transition issues, and the necessary and appropriate judgment for their evaluation, are being prepared for team refresher training</a:t>
            </a:r>
            <a:r>
              <a:rPr lang="en-US" sz="2800" dirty="0" smtClean="0"/>
              <a:t>.</a:t>
            </a:r>
            <a:endParaRPr lang="en-US" sz="2800" dirty="0"/>
          </a:p>
        </p:txBody>
      </p:sp>
    </p:spTree>
    <p:extLst>
      <p:ext uri="{BB962C8B-B14F-4D97-AF65-F5344CB8AC3E}">
        <p14:creationId xmlns:p14="http://schemas.microsoft.com/office/powerpoint/2010/main" val="247831304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EA6FFA0-4745-447E-AA01-F92212E83FA8}"/>
              </a:ext>
            </a:extLst>
          </p:cNvPr>
          <p:cNvSpPr>
            <a:spLocks noGrp="1"/>
          </p:cNvSpPr>
          <p:nvPr>
            <p:ph type="title"/>
          </p:nvPr>
        </p:nvSpPr>
        <p:spPr/>
        <p:txBody>
          <a:bodyPr>
            <a:normAutofit fontScale="90000"/>
          </a:bodyPr>
          <a:lstStyle/>
          <a:p>
            <a:r>
              <a:rPr lang="en-US" dirty="0"/>
              <a:t>What if a program has an IR or IV that was received before 2019-20?</a:t>
            </a:r>
          </a:p>
        </p:txBody>
      </p:sp>
      <p:sp>
        <p:nvSpPr>
          <p:cNvPr id="3" name="Content Placeholder 2">
            <a:extLst>
              <a:ext uri="{FF2B5EF4-FFF2-40B4-BE49-F238E27FC236}">
                <a16:creationId xmlns="" xmlns:a16="http://schemas.microsoft.com/office/drawing/2014/main" id="{DBABDDA0-6CE3-4DE2-A5AC-E498BEE9B3B5}"/>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sz="2400" dirty="0"/>
              <a:t>Programs with an IR or an IV typically use the criteria in effect </a:t>
            </a:r>
            <a:br>
              <a:rPr lang="en-US" sz="2400" dirty="0"/>
            </a:br>
            <a:r>
              <a:rPr lang="en-US" sz="2400" dirty="0"/>
              <a:t>when they received the IR or IV, but at the choice of the institution, </a:t>
            </a:r>
            <a:br>
              <a:rPr lang="en-US" sz="2400" dirty="0"/>
            </a:br>
            <a:r>
              <a:rPr lang="en-US" sz="2400" dirty="0"/>
              <a:t>the IR or IV self-study reports may transition to the new criteria.</a:t>
            </a:r>
          </a:p>
          <a:p>
            <a:pPr marL="342900" indent="-342900">
              <a:buFont typeface="Arial" panose="020B0604020202020204" pitchFamily="34" charset="0"/>
              <a:buChar char="•"/>
            </a:pPr>
            <a:r>
              <a:rPr lang="en-US" sz="2400" dirty="0"/>
              <a:t>Suppose your program wants to use the new criteria C5 credit-hour requirement for math and basic science.</a:t>
            </a:r>
          </a:p>
          <a:p>
            <a:pPr marL="457200" indent="-457200">
              <a:buFont typeface="Arial" panose="020B0604020202020204" pitchFamily="34" charset="0"/>
              <a:buChar char="•"/>
            </a:pPr>
            <a:r>
              <a:rPr lang="en-US" sz="2800" b="1" i="1" dirty="0"/>
              <a:t>This would require all affected programs at your Institution switching to ALL of the new criteria.</a:t>
            </a:r>
          </a:p>
          <a:p>
            <a:pPr marL="342900" indent="-342900">
              <a:buFont typeface="Arial" panose="020B0604020202020204" pitchFamily="34" charset="0"/>
              <a:buChar char="•"/>
            </a:pPr>
            <a:r>
              <a:rPr lang="en-US" sz="2400" dirty="0"/>
              <a:t>Which could require another program at your institution with </a:t>
            </a:r>
            <a:br>
              <a:rPr lang="en-US" sz="2400" dirty="0"/>
            </a:br>
            <a:r>
              <a:rPr lang="en-US" sz="2400" dirty="0"/>
              <a:t>a C4 weakness to use the new C3 Student Outcomes.</a:t>
            </a:r>
          </a:p>
          <a:p>
            <a:pPr marL="342900" indent="-342900">
              <a:buFont typeface="Arial" panose="020B0604020202020204" pitchFamily="34" charset="0"/>
              <a:buChar char="•"/>
            </a:pPr>
            <a:r>
              <a:rPr lang="en-US" sz="2400" dirty="0"/>
              <a:t>All programs at an institution that are responding to an IR or IV action </a:t>
            </a:r>
            <a:br>
              <a:rPr lang="en-US" sz="2400" dirty="0"/>
            </a:br>
            <a:r>
              <a:rPr lang="en-US" sz="2400" dirty="0"/>
              <a:t>must use the same set of ABET criteria.</a:t>
            </a:r>
          </a:p>
          <a:p>
            <a:endParaRPr lang="en-US" sz="2400" dirty="0"/>
          </a:p>
        </p:txBody>
      </p:sp>
    </p:spTree>
    <p:extLst>
      <p:ext uri="{BB962C8B-B14F-4D97-AF65-F5344CB8AC3E}">
        <p14:creationId xmlns:p14="http://schemas.microsoft.com/office/powerpoint/2010/main" val="122051380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163F26-50EC-489D-B99F-9A3B607B4B65}"/>
              </a:ext>
            </a:extLst>
          </p:cNvPr>
          <p:cNvSpPr>
            <a:spLocks noGrp="1"/>
          </p:cNvSpPr>
          <p:nvPr>
            <p:ph type="title"/>
          </p:nvPr>
        </p:nvSpPr>
        <p:spPr/>
        <p:txBody>
          <a:bodyPr/>
          <a:lstStyle/>
          <a:p>
            <a:r>
              <a:rPr lang="en-US" dirty="0"/>
              <a:t>How do these changes affect the Master’s programs?</a:t>
            </a:r>
          </a:p>
        </p:txBody>
      </p:sp>
      <p:sp>
        <p:nvSpPr>
          <p:cNvPr id="3" name="Content Placeholder 2">
            <a:extLst>
              <a:ext uri="{FF2B5EF4-FFF2-40B4-BE49-F238E27FC236}">
                <a16:creationId xmlns="" xmlns:a16="http://schemas.microsoft.com/office/drawing/2014/main" id="{1F7F1FED-8952-4380-A8A3-53F42227E68C}"/>
              </a:ext>
            </a:extLst>
          </p:cNvPr>
          <p:cNvSpPr>
            <a:spLocks noGrp="1"/>
          </p:cNvSpPr>
          <p:nvPr>
            <p:ph idx="1"/>
          </p:nvPr>
        </p:nvSpPr>
        <p:spPr>
          <a:xfrm>
            <a:off x="514122" y="1578079"/>
            <a:ext cx="11163759" cy="4161971"/>
          </a:xfrm>
        </p:spPr>
        <p:txBody>
          <a:bodyPr>
            <a:normAutofit/>
          </a:bodyPr>
          <a:lstStyle/>
          <a:p>
            <a:r>
              <a:rPr lang="en-US" sz="2800" i="1" dirty="0"/>
              <a:t>For students who have graduated from a baccalaureate program accredited by EAC of ABET, we presume that they have completed a curriculum that supported the attainment of the then-current Criterion 3 student outcomes, whether those outcomes were (a)-(k) or (1)-(7).</a:t>
            </a:r>
          </a:p>
          <a:p>
            <a:r>
              <a:rPr lang="en-US" sz="2800" i="1" dirty="0"/>
              <a:t>For students who are not graduates from a baccalaureate program accredited by EAC of ABET, the master’s program must ensure that each student has completed the experiences required by the criteria (http://www.abet.org/accreditation/accreditation-criteria/criteria-for-accrediting-engineering-programs- 2018-2019/#2):</a:t>
            </a:r>
          </a:p>
          <a:p>
            <a:endParaRPr lang="en-US" dirty="0"/>
          </a:p>
        </p:txBody>
      </p:sp>
    </p:spTree>
    <p:extLst>
      <p:ext uri="{BB962C8B-B14F-4D97-AF65-F5344CB8AC3E}">
        <p14:creationId xmlns:p14="http://schemas.microsoft.com/office/powerpoint/2010/main" val="278530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 xmlns:a16="http://schemas.microsoft.com/office/drawing/2014/main" id="{C2D0897F-CB81-4B2B-8038-0F161E78A2A4}"/>
              </a:ext>
            </a:extLst>
          </p:cNvPr>
          <p:cNvSpPr>
            <a:spLocks noGrp="1"/>
          </p:cNvSpPr>
          <p:nvPr>
            <p:ph idx="1"/>
          </p:nvPr>
        </p:nvSpPr>
        <p:spPr>
          <a:xfrm>
            <a:off x="514120" y="405582"/>
            <a:ext cx="11163759" cy="5552766"/>
          </a:xfrm>
        </p:spPr>
        <p:txBody>
          <a:bodyPr>
            <a:normAutofit fontScale="92500" lnSpcReduction="10000"/>
          </a:bodyPr>
          <a:lstStyle/>
          <a:p>
            <a:r>
              <a:rPr lang="en-US" sz="2800" dirty="0"/>
              <a:t>The master's program must have and enforce procedures for verifying that each student has completed a set of post-secondary educational and professional experiences that:</a:t>
            </a:r>
          </a:p>
          <a:p>
            <a:r>
              <a:rPr lang="en-US" sz="2800" dirty="0"/>
              <a:t>(</a:t>
            </a:r>
            <a:r>
              <a:rPr lang="en-US" sz="2800" dirty="0" smtClean="0"/>
              <a:t>a) Supports </a:t>
            </a:r>
            <a:r>
              <a:rPr lang="en-US" sz="2800" dirty="0"/>
              <a:t>the attainment of student outcomes of Criterion 3 of the general criteria for baccalaureate level engineering programs, and</a:t>
            </a:r>
          </a:p>
          <a:p>
            <a:r>
              <a:rPr lang="en-US" sz="2800" dirty="0"/>
              <a:t>(</a:t>
            </a:r>
            <a:r>
              <a:rPr lang="en-US" sz="2800" dirty="0" smtClean="0"/>
              <a:t>b) Includes </a:t>
            </a:r>
            <a:r>
              <a:rPr lang="en-US" sz="2800" dirty="0"/>
              <a:t>at least one year of math and basic science (basic science includes the biological, chemical, and physical sciences), as well as at least one-and-one-half years of engineering topics and a major design experience that meets the requirements of Criterion 5 of the general criteria for baccalaureate level engineering programs.</a:t>
            </a:r>
          </a:p>
          <a:p>
            <a:r>
              <a:rPr lang="en-US" sz="2800" i="1" dirty="0"/>
              <a:t>The student outcomes referenced in (a) and the curriculum requirements referenced in (b) are those in effect at the time of the review; thus, outcomes (1)-(7) are required for reviews in the 2019-20 review cycle and beyond.</a:t>
            </a:r>
          </a:p>
          <a:p>
            <a:endParaRPr lang="en-US" dirty="0"/>
          </a:p>
        </p:txBody>
      </p:sp>
    </p:spTree>
    <p:extLst>
      <p:ext uri="{BB962C8B-B14F-4D97-AF65-F5344CB8AC3E}">
        <p14:creationId xmlns:p14="http://schemas.microsoft.com/office/powerpoint/2010/main" val="22939054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 xmlns:a16="http://schemas.microsoft.com/office/drawing/2014/main" id="{8C3279F0-7250-4005-9AE2-AD8250BCA25E}"/>
              </a:ext>
            </a:extLst>
          </p:cNvPr>
          <p:cNvGraphicFramePr/>
          <p:nvPr>
            <p:extLst>
              <p:ext uri="{D42A27DB-BD31-4B8C-83A1-F6EECF244321}">
                <p14:modId xmlns:p14="http://schemas.microsoft.com/office/powerpoint/2010/main" val="2119135926"/>
              </p:ext>
            </p:extLst>
          </p:nvPr>
        </p:nvGraphicFramePr>
        <p:xfrm>
          <a:off x="514116" y="2205946"/>
          <a:ext cx="10981196" cy="384352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6" name="Diagram 5">
            <a:extLst>
              <a:ext uri="{FF2B5EF4-FFF2-40B4-BE49-F238E27FC236}">
                <a16:creationId xmlns="" xmlns:a16="http://schemas.microsoft.com/office/drawing/2014/main" id="{8A3D6DC9-8049-4620-A1B9-E050E2FB880F}"/>
              </a:ext>
            </a:extLst>
          </p:cNvPr>
          <p:cNvGraphicFramePr/>
          <p:nvPr>
            <p:extLst>
              <p:ext uri="{D42A27DB-BD31-4B8C-83A1-F6EECF244321}">
                <p14:modId xmlns:p14="http://schemas.microsoft.com/office/powerpoint/2010/main" val="1561672957"/>
              </p:ext>
            </p:extLst>
          </p:nvPr>
        </p:nvGraphicFramePr>
        <p:xfrm>
          <a:off x="435429" y="1439333"/>
          <a:ext cx="10981195" cy="541866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7" name="Diagram 6">
            <a:extLst>
              <a:ext uri="{FF2B5EF4-FFF2-40B4-BE49-F238E27FC236}">
                <a16:creationId xmlns="" xmlns:a16="http://schemas.microsoft.com/office/drawing/2014/main" id="{16EF4676-EA78-4C7C-B071-FB9BDCB6E9F7}"/>
              </a:ext>
            </a:extLst>
          </p:cNvPr>
          <p:cNvGraphicFramePr/>
          <p:nvPr>
            <p:extLst>
              <p:ext uri="{D42A27DB-BD31-4B8C-83A1-F6EECF244321}">
                <p14:modId xmlns:p14="http://schemas.microsoft.com/office/powerpoint/2010/main" val="3242948705"/>
              </p:ext>
            </p:extLst>
          </p:nvPr>
        </p:nvGraphicFramePr>
        <p:xfrm>
          <a:off x="435429" y="2762082"/>
          <a:ext cx="10981196" cy="5418667"/>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4" name="Diagram 3">
            <a:extLst>
              <a:ext uri="{FF2B5EF4-FFF2-40B4-BE49-F238E27FC236}">
                <a16:creationId xmlns="" xmlns:a16="http://schemas.microsoft.com/office/drawing/2014/main" id="{D55F1F83-55C4-45D0-AC34-20BCB0B80F5F}"/>
              </a:ext>
            </a:extLst>
          </p:cNvPr>
          <p:cNvGraphicFramePr/>
          <p:nvPr>
            <p:extLst>
              <p:ext uri="{D42A27DB-BD31-4B8C-83A1-F6EECF244321}">
                <p14:modId xmlns:p14="http://schemas.microsoft.com/office/powerpoint/2010/main" val="383271136"/>
              </p:ext>
            </p:extLst>
          </p:nvPr>
        </p:nvGraphicFramePr>
        <p:xfrm>
          <a:off x="514117" y="905119"/>
          <a:ext cx="10981196" cy="4161971"/>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sp>
        <p:nvSpPr>
          <p:cNvPr id="2" name="Title 1">
            <a:extLst>
              <a:ext uri="{FF2B5EF4-FFF2-40B4-BE49-F238E27FC236}">
                <a16:creationId xmlns="" xmlns:a16="http://schemas.microsoft.com/office/drawing/2014/main" id="{A302ED3C-8129-41E6-A05F-5CA9F4D8DF8D}"/>
              </a:ext>
            </a:extLst>
          </p:cNvPr>
          <p:cNvSpPr>
            <a:spLocks noGrp="1"/>
          </p:cNvSpPr>
          <p:nvPr>
            <p:ph type="title"/>
          </p:nvPr>
        </p:nvSpPr>
        <p:spPr>
          <a:xfrm>
            <a:off x="252865" y="52307"/>
            <a:ext cx="11163759" cy="850515"/>
          </a:xfrm>
        </p:spPr>
        <p:txBody>
          <a:bodyPr/>
          <a:lstStyle/>
          <a:p>
            <a:r>
              <a:rPr lang="en-US" dirty="0">
                <a:cs typeface="Arial" panose="020B0604020202020204" pitchFamily="34" charset="0"/>
              </a:rPr>
              <a:t>Why did the EAC change the criteria?</a:t>
            </a:r>
          </a:p>
        </p:txBody>
      </p:sp>
    </p:spTree>
    <p:extLst>
      <p:ext uri="{BB962C8B-B14F-4D97-AF65-F5344CB8AC3E}">
        <p14:creationId xmlns:p14="http://schemas.microsoft.com/office/powerpoint/2010/main" val="35324218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 xmlns:a16="http://schemas.microsoft.com/office/drawing/2014/main" id="{06870003-5B8B-4199-BCDD-BF0ACD49373F}"/>
              </a:ext>
            </a:extLst>
          </p:cNvPr>
          <p:cNvPicPr>
            <a:picLocks noGrp="1" noChangeAspect="1"/>
          </p:cNvPicPr>
          <p:nvPr>
            <p:ph idx="1"/>
          </p:nvPr>
        </p:nvPicPr>
        <p:blipFill rotWithShape="1">
          <a:blip r:embed="rId3"/>
          <a:srcRect l="14441" r="28671"/>
          <a:stretch/>
        </p:blipFill>
        <p:spPr>
          <a:xfrm>
            <a:off x="20" y="10"/>
            <a:ext cx="12191980" cy="6857990"/>
          </a:xfrm>
          <a:prstGeom prst="rect">
            <a:avLst/>
          </a:prstGeom>
        </p:spPr>
      </p:pic>
      <p:sp>
        <p:nvSpPr>
          <p:cNvPr id="2" name="Title 1">
            <a:extLst>
              <a:ext uri="{FF2B5EF4-FFF2-40B4-BE49-F238E27FC236}">
                <a16:creationId xmlns="" xmlns:a16="http://schemas.microsoft.com/office/drawing/2014/main" id="{D37BCE45-4E5B-48A9-B6AB-DAD7C51EAC93}"/>
              </a:ext>
            </a:extLst>
          </p:cNvPr>
          <p:cNvSpPr>
            <a:spLocks noGrp="1"/>
          </p:cNvSpPr>
          <p:nvPr>
            <p:ph type="title"/>
          </p:nvPr>
        </p:nvSpPr>
        <p:spPr>
          <a:xfrm>
            <a:off x="20" y="5317240"/>
            <a:ext cx="12191979" cy="744836"/>
          </a:xfrm>
          <a:solidFill>
            <a:schemeClr val="bg1"/>
          </a:solidFill>
        </p:spPr>
        <p:txBody>
          <a:bodyPr vert="horz" lIns="91440" tIns="45720" rIns="91440" bIns="45720" rtlCol="0" anchor="ctr">
            <a:normAutofit/>
          </a:bodyPr>
          <a:lstStyle/>
          <a:p>
            <a:pPr algn="ctr" defTabSz="914400">
              <a:lnSpc>
                <a:spcPct val="90000"/>
              </a:lnSpc>
            </a:pPr>
            <a:r>
              <a:rPr lang="en-US" sz="3600" dirty="0">
                <a:solidFill>
                  <a:schemeClr val="tx1">
                    <a:lumMod val="85000"/>
                    <a:lumOff val="15000"/>
                  </a:schemeClr>
                </a:solidFill>
                <a:cs typeface="+mj-cs"/>
              </a:rPr>
              <a:t>Questions from the audience</a:t>
            </a:r>
          </a:p>
        </p:txBody>
      </p:sp>
    </p:spTree>
    <p:extLst>
      <p:ext uri="{BB962C8B-B14F-4D97-AF65-F5344CB8AC3E}">
        <p14:creationId xmlns:p14="http://schemas.microsoft.com/office/powerpoint/2010/main" val="2974918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6CEA364-88A8-4673-8FA9-A23CF242C447}"/>
              </a:ext>
            </a:extLst>
          </p:cNvPr>
          <p:cNvSpPr>
            <a:spLocks noGrp="1"/>
          </p:cNvSpPr>
          <p:nvPr>
            <p:ph type="title"/>
          </p:nvPr>
        </p:nvSpPr>
        <p:spPr/>
        <p:txBody>
          <a:bodyPr>
            <a:noAutofit/>
          </a:bodyPr>
          <a:lstStyle/>
          <a:p>
            <a:r>
              <a:rPr lang="en-US" dirty="0"/>
              <a:t>ABET EAC defines certain terms that are used in the criteria for EAC programs.</a:t>
            </a:r>
          </a:p>
        </p:txBody>
      </p:sp>
      <p:sp>
        <p:nvSpPr>
          <p:cNvPr id="3" name="Content Placeholder 2">
            <a:extLst>
              <a:ext uri="{FF2B5EF4-FFF2-40B4-BE49-F238E27FC236}">
                <a16:creationId xmlns="" xmlns:a16="http://schemas.microsoft.com/office/drawing/2014/main" id="{E05C408E-AA44-4AA6-878E-D83427F098C3}"/>
              </a:ext>
            </a:extLst>
          </p:cNvPr>
          <p:cNvSpPr>
            <a:spLocks noGrp="1"/>
          </p:cNvSpPr>
          <p:nvPr>
            <p:ph idx="1"/>
          </p:nvPr>
        </p:nvSpPr>
        <p:spPr/>
        <p:txBody>
          <a:bodyPr>
            <a:noAutofit/>
          </a:bodyPr>
          <a:lstStyle/>
          <a:p>
            <a:endParaRPr lang="en-US" sz="2800" b="1" dirty="0">
              <a:solidFill>
                <a:srgbClr val="333333"/>
              </a:solidFill>
            </a:endParaRPr>
          </a:p>
          <a:p>
            <a:r>
              <a:rPr lang="en-US" sz="2800" b="1" dirty="0">
                <a:solidFill>
                  <a:srgbClr val="333333"/>
                </a:solidFill>
              </a:rPr>
              <a:t>Definitions</a:t>
            </a:r>
            <a:r>
              <a:rPr lang="en-US" sz="2800" dirty="0">
                <a:solidFill>
                  <a:srgbClr val="333333"/>
                </a:solidFill>
              </a:rPr>
              <a:t/>
            </a:r>
            <a:br>
              <a:rPr lang="en-US" sz="2800" dirty="0">
                <a:solidFill>
                  <a:srgbClr val="333333"/>
                </a:solidFill>
              </a:rPr>
            </a:br>
            <a:r>
              <a:rPr lang="en-US" sz="2800" dirty="0">
                <a:solidFill>
                  <a:srgbClr val="333333"/>
                </a:solidFill>
              </a:rPr>
              <a:t>The Engineering Accreditation Commission of ABET recognizes that its constituents may consider certain terms to have certain meanings; however, it is necessary for the Engineering Accreditation Commission to have consistent terminology. Thus, the Engineering Accreditation Commission will use the following definitions in applying the criteria:</a:t>
            </a:r>
          </a:p>
        </p:txBody>
      </p:sp>
    </p:spTree>
    <p:extLst>
      <p:ext uri="{BB962C8B-B14F-4D97-AF65-F5344CB8AC3E}">
        <p14:creationId xmlns:p14="http://schemas.microsoft.com/office/powerpoint/2010/main" val="21236417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9BC582-B878-4C4B-830C-C8C6B67072DC}"/>
              </a:ext>
            </a:extLst>
          </p:cNvPr>
          <p:cNvSpPr>
            <a:spLocks noGrp="1"/>
          </p:cNvSpPr>
          <p:nvPr>
            <p:ph type="title"/>
          </p:nvPr>
        </p:nvSpPr>
        <p:spPr/>
        <p:txBody>
          <a:bodyPr/>
          <a:lstStyle/>
          <a:p>
            <a:r>
              <a:rPr lang="en-US" dirty="0"/>
              <a:t>Computer science is not considered a basic science.</a:t>
            </a:r>
          </a:p>
        </p:txBody>
      </p:sp>
      <p:sp>
        <p:nvSpPr>
          <p:cNvPr id="3" name="Content Placeholder 2">
            <a:extLst>
              <a:ext uri="{FF2B5EF4-FFF2-40B4-BE49-F238E27FC236}">
                <a16:creationId xmlns="" xmlns:a16="http://schemas.microsoft.com/office/drawing/2014/main" id="{262E6DAA-4BA5-4D35-92B0-2CA079CFCEDA}"/>
              </a:ext>
            </a:extLst>
          </p:cNvPr>
          <p:cNvSpPr>
            <a:spLocks noGrp="1"/>
          </p:cNvSpPr>
          <p:nvPr>
            <p:ph idx="1"/>
          </p:nvPr>
        </p:nvSpPr>
        <p:spPr>
          <a:xfrm>
            <a:off x="514121" y="2343151"/>
            <a:ext cx="11163759" cy="4161971"/>
          </a:xfrm>
        </p:spPr>
        <p:txBody>
          <a:bodyPr/>
          <a:lstStyle/>
          <a:p>
            <a:r>
              <a:rPr lang="en-US" sz="2800" b="1" u="sng" dirty="0"/>
              <a:t>Basic Science</a:t>
            </a:r>
            <a:r>
              <a:rPr lang="en-US" sz="2800" dirty="0"/>
              <a:t> – Basic sciences are disciplines focused on knowledge or understanding of the fundamental aspects of natural phenomena. Basic sciences consist of chemistry and physics and other natural sciences including life, earth, and space sciences. </a:t>
            </a:r>
          </a:p>
          <a:p>
            <a:endParaRPr lang="en-US" dirty="0"/>
          </a:p>
        </p:txBody>
      </p:sp>
    </p:spTree>
    <p:extLst>
      <p:ext uri="{BB962C8B-B14F-4D97-AF65-F5344CB8AC3E}">
        <p14:creationId xmlns:p14="http://schemas.microsoft.com/office/powerpoint/2010/main" val="2314987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1D4C05D-1B72-4A8E-8B16-980238CF7A21}"/>
              </a:ext>
            </a:extLst>
          </p:cNvPr>
          <p:cNvSpPr>
            <a:spLocks noGrp="1"/>
          </p:cNvSpPr>
          <p:nvPr>
            <p:ph type="title"/>
          </p:nvPr>
        </p:nvSpPr>
        <p:spPr/>
        <p:txBody>
          <a:bodyPr>
            <a:noAutofit/>
          </a:bodyPr>
          <a:lstStyle/>
          <a:p>
            <a:r>
              <a:rPr lang="en-US" dirty="0"/>
              <a:t>Pre-calculus and remedial math are not considered college-level math.</a:t>
            </a:r>
          </a:p>
        </p:txBody>
      </p:sp>
      <p:sp>
        <p:nvSpPr>
          <p:cNvPr id="3" name="Content Placeholder 2">
            <a:extLst>
              <a:ext uri="{FF2B5EF4-FFF2-40B4-BE49-F238E27FC236}">
                <a16:creationId xmlns="" xmlns:a16="http://schemas.microsoft.com/office/drawing/2014/main" id="{50CB8E0E-E27C-4E4C-BAAF-13DE79A977B0}"/>
              </a:ext>
            </a:extLst>
          </p:cNvPr>
          <p:cNvSpPr>
            <a:spLocks noGrp="1"/>
          </p:cNvSpPr>
          <p:nvPr>
            <p:ph idx="1"/>
          </p:nvPr>
        </p:nvSpPr>
        <p:spPr>
          <a:xfrm>
            <a:off x="514121" y="2280933"/>
            <a:ext cx="11163759" cy="4161971"/>
          </a:xfrm>
        </p:spPr>
        <p:txBody>
          <a:bodyPr/>
          <a:lstStyle/>
          <a:p>
            <a:r>
              <a:rPr lang="en-US" sz="2800" b="1" u="sng" dirty="0">
                <a:solidFill>
                  <a:srgbClr val="333333"/>
                </a:solidFill>
              </a:rPr>
              <a:t>College-Level Mathematics</a:t>
            </a:r>
            <a:r>
              <a:rPr lang="en-US" sz="2800" dirty="0">
                <a:solidFill>
                  <a:srgbClr val="333333"/>
                </a:solidFill>
              </a:rPr>
              <a:t> – College-level mathematics consists of mathematics that requires a degree of mathematical sophistication at least equivalent to that of introductory calculus. For illustrative purposes, some examples of college-level mathematics include calculus, differential equations, probability, statistics, linear algebra, and discrete mathematics. </a:t>
            </a:r>
          </a:p>
          <a:p>
            <a:endParaRPr lang="en-US" dirty="0"/>
          </a:p>
        </p:txBody>
      </p:sp>
    </p:spTree>
    <p:extLst>
      <p:ext uri="{BB962C8B-B14F-4D97-AF65-F5344CB8AC3E}">
        <p14:creationId xmlns:p14="http://schemas.microsoft.com/office/powerpoint/2010/main" val="35323911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D0D497-332E-4FFC-9C8F-F9EA2B19E4F9}"/>
              </a:ext>
            </a:extLst>
          </p:cNvPr>
          <p:cNvSpPr>
            <a:spLocks noGrp="1"/>
          </p:cNvSpPr>
          <p:nvPr>
            <p:ph type="title"/>
          </p:nvPr>
        </p:nvSpPr>
        <p:spPr>
          <a:xfrm>
            <a:off x="514122" y="454385"/>
            <a:ext cx="11474678" cy="850515"/>
          </a:xfrm>
        </p:spPr>
        <p:txBody>
          <a:bodyPr>
            <a:normAutofit/>
          </a:bodyPr>
          <a:lstStyle/>
          <a:p>
            <a:r>
              <a:rPr lang="en-US" dirty="0"/>
              <a:t>Problem solving must address complex problems (SO#1)</a:t>
            </a:r>
          </a:p>
        </p:txBody>
      </p:sp>
      <p:sp>
        <p:nvSpPr>
          <p:cNvPr id="3" name="Content Placeholder 2">
            <a:extLst>
              <a:ext uri="{FF2B5EF4-FFF2-40B4-BE49-F238E27FC236}">
                <a16:creationId xmlns="" xmlns:a16="http://schemas.microsoft.com/office/drawing/2014/main" id="{F74B9399-C1E4-4D72-9969-203DDAAEF02C}"/>
              </a:ext>
            </a:extLst>
          </p:cNvPr>
          <p:cNvSpPr>
            <a:spLocks noGrp="1"/>
          </p:cNvSpPr>
          <p:nvPr>
            <p:ph idx="1"/>
          </p:nvPr>
        </p:nvSpPr>
        <p:spPr>
          <a:xfrm>
            <a:off x="514122" y="1482214"/>
            <a:ext cx="11163759" cy="4653115"/>
          </a:xfrm>
        </p:spPr>
        <p:txBody>
          <a:bodyPr>
            <a:normAutofit/>
          </a:bodyPr>
          <a:lstStyle/>
          <a:p>
            <a:r>
              <a:rPr lang="en-US" sz="2800" b="1" u="sng" dirty="0">
                <a:solidFill>
                  <a:srgbClr val="333333"/>
                </a:solidFill>
              </a:rPr>
              <a:t>Complex Engineering Problems</a:t>
            </a:r>
            <a:r>
              <a:rPr lang="en-US" sz="2800" dirty="0">
                <a:solidFill>
                  <a:srgbClr val="333333"/>
                </a:solidFill>
              </a:rPr>
              <a:t> – Complex engineering problems include one or more of the following characteristics: involving wide-ranging or conflicting technical issues, having no obvious solution, addressing problems not encompassed by current standards and codes, involving diverse groups of stakeholders, including many component parts or sub-problems, involving multiple disciplines, or having significant consequences in a range of contexts. </a:t>
            </a:r>
          </a:p>
          <a:p>
            <a:pPr marL="457200" indent="-457200">
              <a:buFont typeface="Arial" panose="020B0604020202020204" pitchFamily="34" charset="0"/>
              <a:buChar char="•"/>
            </a:pPr>
            <a:r>
              <a:rPr lang="en-US" sz="2800" dirty="0"/>
              <a:t>Only one of the above characteristics is needed.</a:t>
            </a:r>
          </a:p>
          <a:p>
            <a:pPr marL="457200" indent="-457200">
              <a:buFont typeface="Arial" panose="020B0604020202020204" pitchFamily="34" charset="0"/>
              <a:buChar char="•"/>
            </a:pPr>
            <a:r>
              <a:rPr lang="en-US" sz="2800" dirty="0"/>
              <a:t>Programs have freedom to choose where they assess and evaluate complex problems.</a:t>
            </a:r>
          </a:p>
        </p:txBody>
      </p:sp>
    </p:spTree>
    <p:extLst>
      <p:ext uri="{BB962C8B-B14F-4D97-AF65-F5344CB8AC3E}">
        <p14:creationId xmlns:p14="http://schemas.microsoft.com/office/powerpoint/2010/main" val="18439585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F14727-8205-4ED9-A6E3-06FBDCF1F8D7}"/>
              </a:ext>
            </a:extLst>
          </p:cNvPr>
          <p:cNvSpPr>
            <a:spLocks noGrp="1"/>
          </p:cNvSpPr>
          <p:nvPr>
            <p:ph type="title"/>
          </p:nvPr>
        </p:nvSpPr>
        <p:spPr/>
        <p:txBody>
          <a:bodyPr>
            <a:noAutofit/>
          </a:bodyPr>
          <a:lstStyle/>
          <a:p>
            <a:r>
              <a:rPr lang="en-US" dirty="0"/>
              <a:t>Considering risk has been added to the description of design.</a:t>
            </a:r>
          </a:p>
        </p:txBody>
      </p:sp>
      <p:sp>
        <p:nvSpPr>
          <p:cNvPr id="3" name="Content Placeholder 2">
            <a:extLst>
              <a:ext uri="{FF2B5EF4-FFF2-40B4-BE49-F238E27FC236}">
                <a16:creationId xmlns="" xmlns:a16="http://schemas.microsoft.com/office/drawing/2014/main" id="{40259765-8B94-4864-A42C-F5B7645245B6}"/>
              </a:ext>
            </a:extLst>
          </p:cNvPr>
          <p:cNvSpPr>
            <a:spLocks noGrp="1"/>
          </p:cNvSpPr>
          <p:nvPr>
            <p:ph idx="1"/>
          </p:nvPr>
        </p:nvSpPr>
        <p:spPr/>
        <p:txBody>
          <a:bodyPr>
            <a:noAutofit/>
          </a:bodyPr>
          <a:lstStyle/>
          <a:p>
            <a:r>
              <a:rPr lang="en-US" sz="2800" b="1" u="sng" dirty="0">
                <a:solidFill>
                  <a:srgbClr val="333333"/>
                </a:solidFill>
              </a:rPr>
              <a:t>Engineering Design</a:t>
            </a:r>
            <a:r>
              <a:rPr lang="en-US" sz="2800" dirty="0">
                <a:solidFill>
                  <a:srgbClr val="333333"/>
                </a:solidFill>
              </a:rPr>
              <a:t> – Engineering design is a process of devising a system, component, or process to meet desired needs and specifications within constraints. It is an iterative, creative, decision-making process in which the basic sciences, mathematics, and engineering sciences are applied to convert resources into solutions. Engineering design involves identifying opportunities, developing requirements, performing analysis and synthesis, generating multiple solutions, evaluating solutions against requirements, considering risks, and making trade-offs, for the purpose of obtaining a high-quality solution under the given circumstances. </a:t>
            </a:r>
            <a:endParaRPr lang="en-US" sz="2800" dirty="0"/>
          </a:p>
        </p:txBody>
      </p:sp>
    </p:spTree>
    <p:extLst>
      <p:ext uri="{BB962C8B-B14F-4D97-AF65-F5344CB8AC3E}">
        <p14:creationId xmlns:p14="http://schemas.microsoft.com/office/powerpoint/2010/main" val="1898623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B7ED38-F906-43E6-B2A7-DA7B78E35083}"/>
              </a:ext>
            </a:extLst>
          </p:cNvPr>
          <p:cNvSpPr>
            <a:spLocks noGrp="1"/>
          </p:cNvSpPr>
          <p:nvPr>
            <p:ph type="title"/>
          </p:nvPr>
        </p:nvSpPr>
        <p:spPr/>
        <p:txBody>
          <a:bodyPr>
            <a:normAutofit/>
          </a:bodyPr>
          <a:lstStyle/>
          <a:p>
            <a:r>
              <a:rPr lang="en-US" dirty="0"/>
              <a:t>The </a:t>
            </a:r>
            <a:r>
              <a:rPr lang="en-US" sz="3600" dirty="0"/>
              <a:t>phrase</a:t>
            </a:r>
            <a:r>
              <a:rPr lang="en-US" dirty="0"/>
              <a:t> “</a:t>
            </a:r>
            <a:r>
              <a:rPr lang="en-US" i="1" dirty="0"/>
              <a:t>for illustrative purposes only” </a:t>
            </a:r>
            <a:r>
              <a:rPr lang="en-US" dirty="0"/>
              <a:t> lists examples.</a:t>
            </a:r>
            <a:r>
              <a:rPr lang="en-US" i="1" dirty="0"/>
              <a:t>  </a:t>
            </a:r>
          </a:p>
        </p:txBody>
      </p:sp>
      <p:sp>
        <p:nvSpPr>
          <p:cNvPr id="3" name="Content Placeholder 2">
            <a:extLst>
              <a:ext uri="{FF2B5EF4-FFF2-40B4-BE49-F238E27FC236}">
                <a16:creationId xmlns="" xmlns:a16="http://schemas.microsoft.com/office/drawing/2014/main" id="{E077076A-B62A-443E-A06B-7E19BEB3D8AD}"/>
              </a:ext>
            </a:extLst>
          </p:cNvPr>
          <p:cNvSpPr>
            <a:spLocks noGrp="1"/>
          </p:cNvSpPr>
          <p:nvPr>
            <p:ph idx="1"/>
          </p:nvPr>
        </p:nvSpPr>
        <p:spPr/>
        <p:txBody>
          <a:bodyPr>
            <a:normAutofit/>
          </a:bodyPr>
          <a:lstStyle/>
          <a:p>
            <a:r>
              <a:rPr lang="en-US" sz="2800" dirty="0">
                <a:solidFill>
                  <a:srgbClr val="333333"/>
                </a:solidFill>
              </a:rPr>
              <a:t>For illustrative purposes only, examples of possible constraints include accessibility, aesthetics, codes, constructability, cost, ergonomics, extensibility, functionality, interoperability, legal considerations, maintainability, manufacturability, marketability, policy, regulations, schedule, standards, sustainability, or usability</a:t>
            </a:r>
          </a:p>
          <a:p>
            <a:pPr marL="457200" indent="-457200">
              <a:buFont typeface="Arial" panose="020B0604020202020204" pitchFamily="34" charset="0"/>
              <a:buChar char="•"/>
            </a:pPr>
            <a:r>
              <a:rPr lang="en-US" sz="2800" dirty="0">
                <a:solidFill>
                  <a:srgbClr val="333333"/>
                </a:solidFill>
              </a:rPr>
              <a:t>Examples are not mandatory</a:t>
            </a:r>
          </a:p>
          <a:p>
            <a:pPr marL="457200" indent="-457200">
              <a:buFont typeface="Arial" panose="020B0604020202020204" pitchFamily="34" charset="0"/>
              <a:buChar char="•"/>
            </a:pPr>
            <a:r>
              <a:rPr lang="en-US" sz="2800" dirty="0">
                <a:solidFill>
                  <a:srgbClr val="333333"/>
                </a:solidFill>
              </a:rPr>
              <a:t>Examples are not comprehensive</a:t>
            </a:r>
          </a:p>
          <a:p>
            <a:endParaRPr lang="en-US" sz="2800" dirty="0"/>
          </a:p>
        </p:txBody>
      </p:sp>
    </p:spTree>
    <p:extLst>
      <p:ext uri="{BB962C8B-B14F-4D97-AF65-F5344CB8AC3E}">
        <p14:creationId xmlns:p14="http://schemas.microsoft.com/office/powerpoint/2010/main" val="3769605267"/>
      </p:ext>
    </p:extLst>
  </p:cSld>
  <p:clrMapOvr>
    <a:masterClrMapping/>
  </p:clrMapOvr>
</p:sld>
</file>

<file path=ppt/theme/theme1.xml><?xml version="1.0" encoding="utf-8"?>
<a:theme xmlns:a="http://schemas.openxmlformats.org/drawingml/2006/main" name="ABET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CIAF.pptx" id="{593AF7E9-8FC9-4C89-9C62-C302D29368A8}" vid="{4F41B548-6EDA-4C19-95E5-74904B8200E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F632008312C6E438E6CA70B56A866BC" ma:contentTypeVersion="0" ma:contentTypeDescription="Create a new document." ma:contentTypeScope="" ma:versionID="94d7a58fe7cd96caf782080ce6fb12d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EF54D3B1-6215-49C9-A769-566CC0CB3A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D11CC3CC-E958-4247-84D2-17C844C700CC}">
  <ds:schemaRefs>
    <ds:schemaRef ds:uri="http://schemas.microsoft.com/sharepoint/v3/contenttype/forms"/>
  </ds:schemaRefs>
</ds:datastoreItem>
</file>

<file path=customXml/itemProps3.xml><?xml version="1.0" encoding="utf-8"?>
<ds:datastoreItem xmlns:ds="http://schemas.openxmlformats.org/officeDocument/2006/customXml" ds:itemID="{B6F93208-59EC-43A0-8810-3F0AEF4FF5FD}">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ABET-wide</Template>
  <TotalTime>76</TotalTime>
  <Words>2221</Words>
  <Application>Microsoft Macintosh PowerPoint</Application>
  <PresentationFormat>Widescreen</PresentationFormat>
  <Paragraphs>179</Paragraphs>
  <Slides>30</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30</vt:i4>
      </vt:variant>
    </vt:vector>
  </HeadingPairs>
  <TitlesOfParts>
    <vt:vector size="34" baseType="lpstr">
      <vt:lpstr>Egyptienne F LT Std</vt:lpstr>
      <vt:lpstr>Helvetica</vt:lpstr>
      <vt:lpstr>Arial</vt:lpstr>
      <vt:lpstr>ABET_PPT</vt:lpstr>
      <vt:lpstr>PowerPoint Presentation</vt:lpstr>
      <vt:lpstr>We want to discuss your questions!</vt:lpstr>
      <vt:lpstr>Why did the EAC change the criteria?</vt:lpstr>
      <vt:lpstr>ABET EAC defines certain terms that are used in the criteria for EAC programs.</vt:lpstr>
      <vt:lpstr>Computer science is not considered a basic science.</vt:lpstr>
      <vt:lpstr>Pre-calculus and remedial math are not considered college-level math.</vt:lpstr>
      <vt:lpstr>Problem solving must address complex problems (SO#1)</vt:lpstr>
      <vt:lpstr>Considering risk has been added to the description of design.</vt:lpstr>
      <vt:lpstr>The phrase “for illustrative purposes only”  lists examples.  </vt:lpstr>
      <vt:lpstr>The definition of Engineering Science is essentially unchanged.</vt:lpstr>
      <vt:lpstr>Diversity in team definition should be understood in the context of SO#5.</vt:lpstr>
      <vt:lpstr>SO#1 requires complex problems.</vt:lpstr>
      <vt:lpstr>SO#2  All factors must be considered.</vt:lpstr>
      <vt:lpstr>SO#3 Programs have the freedom to determine the range of audiences.</vt:lpstr>
      <vt:lpstr>SO#4  Consideration of impacts is the key.</vt:lpstr>
      <vt:lpstr>SO#5 Teams consider function, environment, and project management.</vt:lpstr>
      <vt:lpstr>Possible techniques for assessing collaborative and inclusive teams include:</vt:lpstr>
      <vt:lpstr>SO#6 We removed the term “Design of Experiments”</vt:lpstr>
      <vt:lpstr>SO#7  Feedback from ABET’s IAC guided our changes.</vt:lpstr>
      <vt:lpstr>Should we use Student Outcomes 1-7 verbatim?</vt:lpstr>
      <vt:lpstr>C5 clarifies the minimum number of semester credit hours.</vt:lpstr>
      <vt:lpstr>C5 clarifies engineering topics.</vt:lpstr>
      <vt:lpstr>A semester credit hour is defined by 34 CFR Part 600.2</vt:lpstr>
      <vt:lpstr>C5 also clarified the culminating major design experience includes 1 and 2 below.</vt:lpstr>
      <vt:lpstr>When should a program transition?</vt:lpstr>
      <vt:lpstr>Please be patient with ABET in this transition.</vt:lpstr>
      <vt:lpstr>What if a program has an IR or IV that was received before 2019-20?</vt:lpstr>
      <vt:lpstr>How do these changes affect the Master’s programs?</vt:lpstr>
      <vt:lpstr>PowerPoint Presentation</vt:lpstr>
      <vt:lpstr>Questions from the audience</vt:lpstr>
    </vt:vector>
  </TitlesOfParts>
  <Company>ABET</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Losapio</dc:creator>
  <cp:lastModifiedBy>Michael Leonard</cp:lastModifiedBy>
  <cp:revision>13</cp:revision>
  <cp:lastPrinted>2015-07-09T16:27:50Z</cp:lastPrinted>
  <dcterms:created xsi:type="dcterms:W3CDTF">2019-04-24T15:54:29Z</dcterms:created>
  <dcterms:modified xsi:type="dcterms:W3CDTF">2019-05-24T13:31:46Z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ument Author">
    <vt:lpwstr>ACCT04\dbowman</vt:lpwstr>
  </property>
  <property fmtid="{D5CDD505-2E9C-101B-9397-08002B2CF9AE}" pid="3" name="Document Sensitivity">
    <vt:lpwstr>1</vt:lpwstr>
  </property>
  <property fmtid="{D5CDD505-2E9C-101B-9397-08002B2CF9AE}" pid="4" name="ThirdParty">
    <vt:lpwstr/>
  </property>
  <property fmtid="{D5CDD505-2E9C-101B-9397-08002B2CF9AE}" pid="5" name="OCI Restriction">
    <vt:bool>false</vt:bool>
  </property>
  <property fmtid="{D5CDD505-2E9C-101B-9397-08002B2CF9AE}" pid="6" name="OCI Additional Info">
    <vt:lpwstr/>
  </property>
  <property fmtid="{D5CDD505-2E9C-101B-9397-08002B2CF9AE}" pid="7" name="Allow Header Overwrite">
    <vt:bool>true</vt:bool>
  </property>
  <property fmtid="{D5CDD505-2E9C-101B-9397-08002B2CF9AE}" pid="8" name="Allow Footer Overwrite">
    <vt:bool>true</vt:bool>
  </property>
  <property fmtid="{D5CDD505-2E9C-101B-9397-08002B2CF9AE}" pid="9" name="Multiple Selected">
    <vt:lpwstr>-1</vt:lpwstr>
  </property>
  <property fmtid="{D5CDD505-2E9C-101B-9397-08002B2CF9AE}" pid="10" name="SIPLongWording">
    <vt:lpwstr/>
  </property>
</Properties>
</file>